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4" r:id="rId2"/>
    <p:sldId id="256" r:id="rId3"/>
    <p:sldId id="284" r:id="rId4"/>
    <p:sldId id="285" r:id="rId5"/>
    <p:sldId id="286" r:id="rId6"/>
    <p:sldId id="287" r:id="rId7"/>
    <p:sldId id="288" r:id="rId8"/>
    <p:sldId id="271" r:id="rId9"/>
    <p:sldId id="272" r:id="rId10"/>
    <p:sldId id="274" r:id="rId11"/>
    <p:sldId id="257" r:id="rId12"/>
    <p:sldId id="290" r:id="rId13"/>
    <p:sldId id="258" r:id="rId14"/>
    <p:sldId id="275" r:id="rId15"/>
    <p:sldId id="276" r:id="rId16"/>
    <p:sldId id="289" r:id="rId17"/>
    <p:sldId id="277" r:id="rId18"/>
    <p:sldId id="278" r:id="rId19"/>
    <p:sldId id="279" r:id="rId20"/>
    <p:sldId id="280" r:id="rId21"/>
    <p:sldId id="266" r:id="rId22"/>
    <p:sldId id="281" r:id="rId23"/>
    <p:sldId id="259" r:id="rId24"/>
    <p:sldId id="267" r:id="rId25"/>
    <p:sldId id="291" r:id="rId26"/>
    <p:sldId id="270" r:id="rId27"/>
    <p:sldId id="282" r:id="rId28"/>
    <p:sldId id="292" r:id="rId2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18" autoAdjust="0"/>
    <p:restoredTop sz="94660"/>
  </p:normalViewPr>
  <p:slideViewPr>
    <p:cSldViewPr>
      <p:cViewPr varScale="1">
        <p:scale>
          <a:sx n="64" d="100"/>
          <a:sy n="64" d="100"/>
        </p:scale>
        <p:origin x="-984"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8D1E3B-C56D-474A-9DEB-648B0CC27F85}" type="datetimeFigureOut">
              <a:rPr lang="fr-FR" smtClean="0"/>
              <a:pPr/>
              <a:t>28/04/2015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98A2E6-9F3B-4DBC-94B1-661A0A67C2C9}"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56FD1-0774-4A06-9D4E-AC0DEFF3FFA4}" type="slidenum">
              <a:rPr lang="fr-FR"/>
              <a:pPr/>
              <a:t>9</a:t>
            </a:fld>
            <a:endParaRPr lang="fr-FR"/>
          </a:p>
        </p:txBody>
      </p:sp>
      <p:sp>
        <p:nvSpPr>
          <p:cNvPr id="21506" name="Rectangle 2"/>
          <p:cNvSpPr>
            <a:spLocks noGrp="1" noRot="1" noChangeAspect="1" noChangeArrowheads="1" noTextEdit="1"/>
          </p:cNvSpPr>
          <p:nvPr>
            <p:ph type="sldImg"/>
          </p:nvPr>
        </p:nvSpPr>
        <p:spPr>
          <a:xfrm>
            <a:off x="1143000" y="685800"/>
            <a:ext cx="4572000" cy="3429000"/>
          </a:xfrm>
          <a:ln/>
        </p:spPr>
      </p:sp>
      <p:sp>
        <p:nvSpPr>
          <p:cNvPr id="21507" name="Rectangle 3"/>
          <p:cNvSpPr>
            <a:spLocks noGrp="1" noChangeArrowheads="1"/>
          </p:cNvSpPr>
          <p:nvPr>
            <p:ph type="body" idx="1"/>
          </p:nvPr>
        </p:nvSpPr>
        <p:spPr/>
        <p:txBody>
          <a:bodyPr/>
          <a:lstStyle/>
          <a:p>
            <a:r>
              <a:rPr lang="fr-FR"/>
              <a:t>L’Unicef France a pris le parti de distinguer 4 étapes dans l’évolution des enfants et des jeunes afin de proposer des programmes adaptés à chaque </a:t>
            </a:r>
            <a:r>
              <a:rPr lang="fr-FR" altLang="ja-JP"/>
              <a:t>âge.</a:t>
            </a:r>
          </a:p>
          <a:p>
            <a:r>
              <a:rPr lang="fr-FR" altLang="ja-JP"/>
              <a:t>Ces programmes sont détaillés en pages 84 à 86 de « Droit de cité ».</a:t>
            </a:r>
          </a:p>
          <a:p>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52FB737-EEB0-4DEF-ACA5-4F5CDE555285}" type="datetimeFigureOut">
              <a:rPr lang="fr-FR" smtClean="0"/>
              <a:pPr/>
              <a:t>28/04/2015</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BF75A9A-4AB2-4201-99C9-901620E1CB8B}"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FB737-EEB0-4DEF-ACA5-4F5CDE555285}" type="datetimeFigureOut">
              <a:rPr lang="fr-FR" smtClean="0"/>
              <a:pPr/>
              <a:t>28/04/2015</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F75A9A-4AB2-4201-99C9-901620E1CB8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www.unicef.fr/userfiles/DROITS_bleu_fond_blanc(2).jpg" TargetMode="Externa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5.xml"/><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unicef.fr/"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a:xfrm>
            <a:off x="684213" y="1844675"/>
            <a:ext cx="7847012" cy="2232025"/>
          </a:xfrm>
        </p:spPr>
        <p:txBody>
          <a:bodyPr>
            <a:normAutofit fontScale="92500" lnSpcReduction="10000"/>
          </a:bodyPr>
          <a:lstStyle/>
          <a:p>
            <a:pPr marL="274320" indent="-274320" algn="ctr" eaLnBrk="1" fontAlgn="auto" hangingPunct="1">
              <a:lnSpc>
                <a:spcPct val="80000"/>
              </a:lnSpc>
              <a:spcAft>
                <a:spcPts val="0"/>
              </a:spcAft>
              <a:buClr>
                <a:schemeClr val="accent3"/>
              </a:buClr>
              <a:buFontTx/>
              <a:buNone/>
              <a:defRPr/>
            </a:pPr>
            <a:r>
              <a:rPr lang="fr-FR" sz="2800" b="1" spc="300" dirty="0" smtClean="0">
                <a:solidFill>
                  <a:srgbClr val="00B0F0"/>
                </a:solidFill>
              </a:rPr>
              <a:t>ASSEMBLEE PLENIERE</a:t>
            </a:r>
          </a:p>
          <a:p>
            <a:pPr marL="274320" indent="-274320" algn="ctr" eaLnBrk="1" fontAlgn="auto" hangingPunct="1">
              <a:lnSpc>
                <a:spcPct val="80000"/>
              </a:lnSpc>
              <a:spcAft>
                <a:spcPts val="0"/>
              </a:spcAft>
              <a:buClr>
                <a:schemeClr val="accent3"/>
              </a:buClr>
              <a:buFontTx/>
              <a:buNone/>
              <a:defRPr/>
            </a:pPr>
            <a:r>
              <a:rPr lang="fr-FR" sz="2800" b="1" spc="300" dirty="0" smtClean="0">
                <a:solidFill>
                  <a:srgbClr val="00B0F0"/>
                </a:solidFill>
              </a:rPr>
              <a:t>SEINE-MARITIME</a:t>
            </a:r>
          </a:p>
          <a:p>
            <a:pPr marL="274320" indent="-274320" algn="ctr" eaLnBrk="1" fontAlgn="auto" hangingPunct="1">
              <a:lnSpc>
                <a:spcPct val="80000"/>
              </a:lnSpc>
              <a:spcAft>
                <a:spcPts val="0"/>
              </a:spcAft>
              <a:buClr>
                <a:schemeClr val="accent3"/>
              </a:buClr>
              <a:buFontTx/>
              <a:buNone/>
              <a:defRPr/>
            </a:pPr>
            <a:endParaRPr lang="fr-FR" sz="2800" b="1" spc="300" dirty="0" smtClean="0">
              <a:solidFill>
                <a:srgbClr val="00B0F0"/>
              </a:solidFill>
            </a:endParaRPr>
          </a:p>
          <a:p>
            <a:pPr marL="274320" indent="-274320" algn="ctr" eaLnBrk="1" fontAlgn="auto" hangingPunct="1">
              <a:lnSpc>
                <a:spcPct val="80000"/>
              </a:lnSpc>
              <a:spcAft>
                <a:spcPts val="0"/>
              </a:spcAft>
              <a:buClr>
                <a:schemeClr val="accent3"/>
              </a:buClr>
              <a:buFontTx/>
              <a:buNone/>
              <a:defRPr/>
            </a:pPr>
            <a:r>
              <a:rPr lang="fr-FR" sz="2800" b="1" spc="300" dirty="0" smtClean="0">
                <a:solidFill>
                  <a:srgbClr val="00B0F0"/>
                </a:solidFill>
              </a:rPr>
              <a:t>Lundi 30 mars 2015</a:t>
            </a:r>
          </a:p>
          <a:p>
            <a:pPr marL="274320" indent="-274320" algn="ctr" eaLnBrk="1" fontAlgn="auto" hangingPunct="1">
              <a:lnSpc>
                <a:spcPct val="80000"/>
              </a:lnSpc>
              <a:spcAft>
                <a:spcPts val="0"/>
              </a:spcAft>
              <a:buClr>
                <a:schemeClr val="accent3"/>
              </a:buClr>
              <a:buFontTx/>
              <a:buNone/>
              <a:defRPr/>
            </a:pPr>
            <a:r>
              <a:rPr lang="fr-FR" sz="2800" b="1" spc="300" dirty="0" smtClean="0">
                <a:solidFill>
                  <a:srgbClr val="00B0F0"/>
                </a:solidFill>
              </a:rPr>
              <a:t>Ile Lacroix - ROUEN</a:t>
            </a:r>
            <a:r>
              <a:rPr lang="fr-FR" b="1" spc="300" dirty="0" smtClean="0">
                <a:solidFill>
                  <a:srgbClr val="00B0F0"/>
                </a:solidFill>
              </a:rPr>
              <a:t/>
            </a:r>
            <a:br>
              <a:rPr lang="fr-FR" b="1" spc="300" dirty="0" smtClean="0">
                <a:solidFill>
                  <a:srgbClr val="00B0F0"/>
                </a:solidFill>
              </a:rPr>
            </a:br>
            <a:endParaRPr lang="fr-FR" spc="300" dirty="0" smtClean="0">
              <a:solidFill>
                <a:srgbClr val="00B0F0"/>
              </a:solidFill>
              <a:latin typeface="Verdana" pitchFamily="34" charset="0"/>
            </a:endParaRPr>
          </a:p>
        </p:txBody>
      </p:sp>
      <p:pic>
        <p:nvPicPr>
          <p:cNvPr id="5123" name="Image 10" descr="Capture d’écran 2013-04-02 à 19.23.10.jpg"/>
          <p:cNvPicPr>
            <a:picLocks noChangeAspect="1"/>
          </p:cNvPicPr>
          <p:nvPr/>
        </p:nvPicPr>
        <p:blipFill>
          <a:blip r:embed="rId2" cstate="print"/>
          <a:srcRect l="24219" t="12500" r="25000" b="68056"/>
          <a:stretch>
            <a:fillRect/>
          </a:stretch>
        </p:blipFill>
        <p:spPr bwMode="auto">
          <a:xfrm>
            <a:off x="250825" y="4365625"/>
            <a:ext cx="8702675" cy="1943100"/>
          </a:xfrm>
          <a:prstGeom prst="rect">
            <a:avLst/>
          </a:prstGeom>
          <a:noFill/>
          <a:ln w="9525">
            <a:noFill/>
            <a:miter lim="800000"/>
            <a:headEnd/>
            <a:tailEnd/>
          </a:ln>
        </p:spPr>
      </p:pic>
      <p:sp>
        <p:nvSpPr>
          <p:cNvPr id="4" name="ZoneTexte 3"/>
          <p:cNvSpPr txBox="1"/>
          <p:nvPr/>
        </p:nvSpPr>
        <p:spPr>
          <a:xfrm rot="10800000" flipV="1">
            <a:off x="2555875" y="708025"/>
            <a:ext cx="3816350" cy="704850"/>
          </a:xfrm>
          <a:prstGeom prst="rect">
            <a:avLst/>
          </a:prstGeom>
          <a:noFill/>
        </p:spPr>
        <p:txBody>
          <a:bodyPr>
            <a:spAutoFit/>
          </a:bodyPr>
          <a:lstStyle/>
          <a:p>
            <a:pPr algn="ctr">
              <a:defRPr/>
            </a:pPr>
            <a:r>
              <a:rPr lang="fr-FR" sz="4000" b="1" spc="200" dirty="0">
                <a:solidFill>
                  <a:srgbClr val="00B0F0"/>
                </a:solidFill>
                <a:latin typeface="+mj-lt"/>
              </a:rPr>
              <a:t>UNICEF</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323528" y="260648"/>
            <a:ext cx="8096944" cy="2880320"/>
          </a:xfrm>
        </p:spPr>
        <p:txBody>
          <a:bodyPr>
            <a:normAutofit/>
          </a:bodyPr>
          <a:lstStyle/>
          <a:p>
            <a:pPr marL="342900" indent="-342900" algn="l"/>
            <a:r>
              <a:rPr lang="fr-FR" sz="1800" dirty="0" smtClean="0"/>
              <a:t>	* Nous avons progressé au niveau des </a:t>
            </a:r>
            <a:r>
              <a:rPr lang="fr-FR" sz="1800" b="1" dirty="0" smtClean="0">
                <a:solidFill>
                  <a:srgbClr val="0070C0"/>
                </a:solidFill>
              </a:rPr>
              <a:t>étudiants</a:t>
            </a:r>
            <a:r>
              <a:rPr lang="fr-FR" sz="1800" dirty="0" smtClean="0"/>
              <a:t>. Une rencontre a eu lieu à 	NEOMA le jeudi 22 janvier </a:t>
            </a:r>
            <a:br>
              <a:rPr lang="fr-FR" sz="1800" dirty="0" smtClean="0"/>
            </a:br>
            <a:r>
              <a:rPr lang="fr-FR" sz="1800" dirty="0" smtClean="0"/>
              <a:t>* Des </a:t>
            </a:r>
            <a:r>
              <a:rPr lang="fr-FR" sz="1800" b="1" dirty="0" smtClean="0">
                <a:solidFill>
                  <a:srgbClr val="0070C0"/>
                </a:solidFill>
              </a:rPr>
              <a:t>lycéens</a:t>
            </a:r>
            <a:r>
              <a:rPr lang="fr-FR" sz="1800" dirty="0" smtClean="0"/>
              <a:t> ont été actifs. Ils ont été présents lors de diverses manifestations 	liées au 25 ans de la CIDE, ont organisé des expos (Lemonnier ou JB de La Salle) et proposé des événements: spectacle danse, gala patinage qui auront lieu prochainement. </a:t>
            </a:r>
            <a:br>
              <a:rPr lang="fr-FR" sz="1800" dirty="0" smtClean="0"/>
            </a:br>
            <a:r>
              <a:rPr lang="fr-FR" sz="1800" dirty="0" smtClean="0"/>
              <a:t>* Les </a:t>
            </a:r>
            <a:r>
              <a:rPr lang="fr-FR" sz="1800" b="1" dirty="0" smtClean="0">
                <a:solidFill>
                  <a:srgbClr val="0070C0"/>
                </a:solidFill>
              </a:rPr>
              <a:t>collégiens</a:t>
            </a:r>
            <a:r>
              <a:rPr lang="fr-FR" sz="1800" dirty="0" smtClean="0"/>
              <a:t> du club UNICEF de Saint Aubin les Elbeuf poursuivent leur travail.</a:t>
            </a:r>
            <a:br>
              <a:rPr lang="fr-FR" sz="1800" dirty="0" smtClean="0"/>
            </a:br>
            <a:r>
              <a:rPr lang="fr-FR" sz="1800" dirty="0" smtClean="0"/>
              <a:t>* Des opérations Frimousses ont été réalisées dans diverses </a:t>
            </a:r>
            <a:r>
              <a:rPr lang="fr-FR" sz="1800" b="1" dirty="0" smtClean="0">
                <a:solidFill>
                  <a:srgbClr val="0070C0"/>
                </a:solidFill>
              </a:rPr>
              <a:t>écoles.</a:t>
            </a:r>
            <a:br>
              <a:rPr lang="fr-FR" sz="1800" b="1" dirty="0" smtClean="0">
                <a:solidFill>
                  <a:srgbClr val="0070C0"/>
                </a:solidFill>
              </a:rPr>
            </a:br>
            <a:endParaRPr lang="fr-FR" sz="1800" b="1" dirty="0">
              <a:solidFill>
                <a:srgbClr val="0070C0"/>
              </a:solidFill>
            </a:endParaRPr>
          </a:p>
        </p:txBody>
      </p:sp>
      <p:sp>
        <p:nvSpPr>
          <p:cNvPr id="3" name="Rectangle 2"/>
          <p:cNvSpPr/>
          <p:nvPr/>
        </p:nvSpPr>
        <p:spPr>
          <a:xfrm rot="10800000" flipV="1">
            <a:off x="4572000" y="5572543"/>
            <a:ext cx="3888432" cy="646331"/>
          </a:xfrm>
          <a:prstGeom prst="rect">
            <a:avLst/>
          </a:prstGeom>
        </p:spPr>
        <p:txBody>
          <a:bodyPr wrap="square">
            <a:spAutoFit/>
          </a:bodyPr>
          <a:lstStyle/>
          <a:p>
            <a:r>
              <a:rPr lang="fr-FR" dirty="0" smtClean="0"/>
              <a:t>Ecole Pagnol avec l’aide de salariés de l’entreprise HOLCIM</a:t>
            </a:r>
          </a:p>
        </p:txBody>
      </p:sp>
      <p:sp>
        <p:nvSpPr>
          <p:cNvPr id="4" name="Rectangle 3"/>
          <p:cNvSpPr/>
          <p:nvPr/>
        </p:nvSpPr>
        <p:spPr>
          <a:xfrm rot="10800000" flipV="1">
            <a:off x="971600" y="5589240"/>
            <a:ext cx="2592288" cy="646331"/>
          </a:xfrm>
          <a:prstGeom prst="rect">
            <a:avLst/>
          </a:prstGeom>
        </p:spPr>
        <p:txBody>
          <a:bodyPr wrap="square">
            <a:spAutoFit/>
          </a:bodyPr>
          <a:lstStyle/>
          <a:p>
            <a:r>
              <a:rPr lang="fr-FR" i="1" dirty="0" smtClean="0"/>
              <a:t>DARNETAL</a:t>
            </a:r>
          </a:p>
          <a:p>
            <a:r>
              <a:rPr lang="fr-FR" dirty="0" smtClean="0"/>
              <a:t>Mardi 18 novembre 2012</a:t>
            </a:r>
          </a:p>
        </p:txBody>
      </p:sp>
      <p:pic>
        <p:nvPicPr>
          <p:cNvPr id="6" name="Picture 2" descr="C:\Users\Toshiba\Pictures\PHOTOS UNICEF\frimousses à Darnetal\DSC06991.JPG"/>
          <p:cNvPicPr>
            <a:picLocks noChangeAspect="1" noChangeArrowheads="1"/>
          </p:cNvPicPr>
          <p:nvPr/>
        </p:nvPicPr>
        <p:blipFill>
          <a:blip r:embed="rId2" cstate="print"/>
          <a:srcRect/>
          <a:stretch>
            <a:fillRect/>
          </a:stretch>
        </p:blipFill>
        <p:spPr bwMode="auto">
          <a:xfrm>
            <a:off x="683568" y="3284984"/>
            <a:ext cx="3206068" cy="2137379"/>
          </a:xfrm>
          <a:prstGeom prst="rect">
            <a:avLst/>
          </a:prstGeom>
          <a:noFill/>
        </p:spPr>
      </p:pic>
      <p:pic>
        <p:nvPicPr>
          <p:cNvPr id="7" name="Picture 3" descr="C:\Users\Toshiba\Pictures\PHOTOS UNICEF\frimousses à Darnetal\DSC07007.JPG"/>
          <p:cNvPicPr>
            <a:picLocks noChangeAspect="1" noChangeArrowheads="1"/>
          </p:cNvPicPr>
          <p:nvPr/>
        </p:nvPicPr>
        <p:blipFill>
          <a:blip r:embed="rId3" cstate="print"/>
          <a:srcRect/>
          <a:stretch>
            <a:fillRect/>
          </a:stretch>
        </p:blipFill>
        <p:spPr bwMode="auto">
          <a:xfrm>
            <a:off x="4644008" y="3284984"/>
            <a:ext cx="3206862" cy="2137908"/>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47664" y="476672"/>
            <a:ext cx="6336704" cy="1296144"/>
          </a:xfrm>
          <a:noFill/>
          <a:ln/>
        </p:spPr>
        <p:style>
          <a:lnRef idx="2">
            <a:schemeClr val="accent1"/>
          </a:lnRef>
          <a:fillRef idx="1001">
            <a:schemeClr val="lt1"/>
          </a:fillRef>
          <a:effectRef idx="0">
            <a:schemeClr val="accent1"/>
          </a:effectRef>
          <a:fontRef idx="minor">
            <a:schemeClr val="dk1"/>
          </a:fontRef>
        </p:style>
        <p:txBody>
          <a:bodyPr>
            <a:normAutofit fontScale="90000"/>
          </a:bodyPr>
          <a:lstStyle/>
          <a:p>
            <a:r>
              <a:rPr lang="fr-FR" b="1" dirty="0" smtClean="0">
                <a:solidFill>
                  <a:srgbClr val="FF0000"/>
                </a:solidFill>
              </a:rPr>
              <a:t>LA COLLECTE</a:t>
            </a:r>
            <a:br>
              <a:rPr lang="fr-FR" b="1" dirty="0" smtClean="0">
                <a:solidFill>
                  <a:srgbClr val="FF0000"/>
                </a:solidFill>
              </a:rPr>
            </a:br>
            <a:r>
              <a:rPr lang="fr-FR" b="1" dirty="0" smtClean="0">
                <a:solidFill>
                  <a:srgbClr val="FF0000"/>
                </a:solidFill>
              </a:rPr>
              <a:t>Stands et manifestations</a:t>
            </a:r>
            <a:endParaRPr lang="fr-FR" b="1" dirty="0">
              <a:solidFill>
                <a:srgbClr val="FF0000"/>
              </a:solidFill>
            </a:endParaRPr>
          </a:p>
        </p:txBody>
      </p:sp>
      <p:sp>
        <p:nvSpPr>
          <p:cNvPr id="4" name="Espace réservé du contenu 3"/>
          <p:cNvSpPr>
            <a:spLocks noGrp="1"/>
          </p:cNvSpPr>
          <p:nvPr>
            <p:ph sz="half" idx="2"/>
          </p:nvPr>
        </p:nvSpPr>
        <p:spPr>
          <a:xfrm>
            <a:off x="457200" y="2174875"/>
            <a:ext cx="8363272" cy="3951288"/>
          </a:xfrm>
        </p:spPr>
        <p:txBody>
          <a:bodyPr>
            <a:normAutofit/>
          </a:bodyPr>
          <a:lstStyle/>
          <a:p>
            <a:pPr lvl="0">
              <a:buNone/>
            </a:pPr>
            <a:r>
              <a:rPr lang="fr-FR" b="1" dirty="0" smtClean="0"/>
              <a:t>. </a:t>
            </a:r>
            <a:r>
              <a:rPr lang="fr-FR" b="1" dirty="0" smtClean="0">
                <a:solidFill>
                  <a:srgbClr val="0070C0"/>
                </a:solidFill>
              </a:rPr>
              <a:t>Il y a un an, il y avait l’inconnue </a:t>
            </a:r>
            <a:r>
              <a:rPr lang="fr-FR" b="1" dirty="0">
                <a:solidFill>
                  <a:srgbClr val="0070C0"/>
                </a:solidFill>
              </a:rPr>
              <a:t>de l’Espace du Palais. Poursuite des autres stands et éventuellement </a:t>
            </a:r>
            <a:r>
              <a:rPr lang="fr-FR" b="1" dirty="0" smtClean="0">
                <a:solidFill>
                  <a:srgbClr val="0070C0"/>
                </a:solidFill>
              </a:rPr>
              <a:t>démarchage.</a:t>
            </a:r>
          </a:p>
          <a:p>
            <a:pPr lvl="0">
              <a:buNone/>
            </a:pPr>
            <a:endParaRPr lang="fr-FR" dirty="0">
              <a:solidFill>
                <a:srgbClr val="0070C0"/>
              </a:solidFill>
            </a:endParaRPr>
          </a:p>
          <a:p>
            <a:r>
              <a:rPr lang="fr-FR" dirty="0" smtClean="0">
                <a:solidFill>
                  <a:srgbClr val="00B050"/>
                </a:solidFill>
              </a:rPr>
              <a:t>Le stand de l’Espace du Palais a encore fonctionné, ainsi que ceux de COTY et de Carrefour.</a:t>
            </a:r>
          </a:p>
          <a:p>
            <a:endParaRPr lang="fr-FR" dirty="0" smtClean="0">
              <a:solidFill>
                <a:srgbClr val="00B050"/>
              </a:solidFill>
            </a:endParaRPr>
          </a:p>
          <a:p>
            <a:r>
              <a:rPr lang="fr-FR" dirty="0" smtClean="0">
                <a:solidFill>
                  <a:srgbClr val="FF0000"/>
                </a:solidFill>
              </a:rPr>
              <a:t>pas de nouveau stand en perspective pour 2015</a:t>
            </a:r>
          </a:p>
          <a:p>
            <a:pPr lvl="0">
              <a:buNone/>
            </a:pPr>
            <a:endParaRPr lang="fr-FR" dirty="0"/>
          </a:p>
          <a:p>
            <a:endParaRPr lang="fr-F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47664" y="692697"/>
            <a:ext cx="6192688" cy="646331"/>
          </a:xfrm>
          <a:prstGeom prst="rect">
            <a:avLst/>
          </a:prstGeom>
        </p:spPr>
        <p:txBody>
          <a:bodyPr wrap="square">
            <a:spAutoFit/>
          </a:bodyPr>
          <a:lstStyle/>
          <a:p>
            <a:r>
              <a:rPr lang="fr-FR" sz="3600" dirty="0" smtClean="0"/>
              <a:t>Rapport financier année 2014</a:t>
            </a:r>
            <a:endParaRPr lang="fr-FR" sz="3600" dirty="0"/>
          </a:p>
        </p:txBody>
      </p:sp>
      <p:sp>
        <p:nvSpPr>
          <p:cNvPr id="3" name="ZoneTexte 2"/>
          <p:cNvSpPr txBox="1"/>
          <p:nvPr/>
        </p:nvSpPr>
        <p:spPr>
          <a:xfrm>
            <a:off x="1043608" y="1628800"/>
            <a:ext cx="5904656" cy="2215991"/>
          </a:xfrm>
          <a:prstGeom prst="rect">
            <a:avLst/>
          </a:prstGeom>
          <a:noFill/>
        </p:spPr>
        <p:txBody>
          <a:bodyPr wrap="square" rtlCol="0">
            <a:spAutoFit/>
          </a:bodyPr>
          <a:lstStyle/>
          <a:p>
            <a:pPr marL="274320" indent="-274320">
              <a:buClr>
                <a:schemeClr val="accent3"/>
              </a:buClr>
              <a:buFont typeface="Wingdings 2"/>
              <a:buChar char=""/>
              <a:defRPr/>
            </a:pPr>
            <a:r>
              <a:rPr lang="fr-FR" sz="2400" dirty="0" smtClean="0"/>
              <a:t>STANDS : 33 500€ contre 40 000€ en 2013</a:t>
            </a:r>
          </a:p>
          <a:p>
            <a:pPr marL="274320" indent="-274320">
              <a:buClr>
                <a:schemeClr val="accent3"/>
              </a:buClr>
              <a:buFont typeface="Wingdings 2"/>
              <a:buChar char=""/>
              <a:defRPr/>
            </a:pPr>
            <a:r>
              <a:rPr lang="fr-FR" sz="2400" dirty="0" smtClean="0"/>
              <a:t>MANIFESTATIONS et DONS: 17 800€ contre 18 800€ en 2013</a:t>
            </a:r>
          </a:p>
          <a:p>
            <a:pPr marL="274320" indent="-274320">
              <a:buClr>
                <a:schemeClr val="accent3"/>
              </a:buClr>
              <a:buFont typeface="Wingdings 2"/>
              <a:buChar char=""/>
              <a:defRPr/>
            </a:pPr>
            <a:r>
              <a:rPr lang="fr-FR" sz="2400" dirty="0" smtClean="0"/>
              <a:t>Au total, les recettes 2014 ont diminué de 12,5% par rapport à 2013. </a:t>
            </a:r>
          </a:p>
          <a:p>
            <a:pPr marL="274320" indent="-274320">
              <a:buClr>
                <a:schemeClr val="accent3"/>
              </a:buClr>
              <a:defRPr/>
            </a:pPr>
            <a:r>
              <a:rPr lang="fr-FR" dirty="0" smtClean="0"/>
              <a:t>		</a:t>
            </a:r>
          </a:p>
        </p:txBody>
      </p:sp>
      <p:sp>
        <p:nvSpPr>
          <p:cNvPr id="4" name="ZoneTexte 3"/>
          <p:cNvSpPr txBox="1"/>
          <p:nvPr/>
        </p:nvSpPr>
        <p:spPr>
          <a:xfrm>
            <a:off x="539552" y="4077072"/>
            <a:ext cx="5328592" cy="1631216"/>
          </a:xfrm>
          <a:prstGeom prst="rect">
            <a:avLst/>
          </a:prstGeom>
          <a:solidFill>
            <a:schemeClr val="accent1">
              <a:lumMod val="75000"/>
            </a:schemeClr>
          </a:solidFill>
        </p:spPr>
        <p:txBody>
          <a:bodyPr wrap="square" rtlCol="0">
            <a:spAutoFit/>
          </a:bodyPr>
          <a:lstStyle/>
          <a:p>
            <a:r>
              <a:rPr lang="fr-FR" sz="2000" dirty="0" smtClean="0">
                <a:solidFill>
                  <a:schemeClr val="bg1"/>
                </a:solidFill>
              </a:rPr>
              <a:t>Vous pouvez donner en confiance, tout est contrôlé et au niveau de l’UNICEF et au niveau du Comité de la Charte qui contrôle que l’organisation « fait bien ce qu’elle dit et dit ce qu’elle fait ».</a:t>
            </a:r>
            <a:endParaRPr lang="fr-FR" sz="2000" dirty="0">
              <a:solidFill>
                <a:schemeClr val="bg1"/>
              </a:solidFill>
            </a:endParaRPr>
          </a:p>
        </p:txBody>
      </p:sp>
      <p:pic>
        <p:nvPicPr>
          <p:cNvPr id="1026" name="Picture 2" descr="http://www.actionenfance.org/resources/medias/ComiteCharte_Don_logo_RVB1.jpg"/>
          <p:cNvPicPr>
            <a:picLocks noChangeAspect="1" noChangeArrowheads="1"/>
          </p:cNvPicPr>
          <p:nvPr/>
        </p:nvPicPr>
        <p:blipFill>
          <a:blip r:embed="rId2" cstate="print"/>
          <a:srcRect/>
          <a:stretch>
            <a:fillRect/>
          </a:stretch>
        </p:blipFill>
        <p:spPr bwMode="auto">
          <a:xfrm>
            <a:off x="5940152" y="3573016"/>
            <a:ext cx="2664295" cy="2664296"/>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5004048" y="1340769"/>
            <a:ext cx="3456384" cy="1440160"/>
          </a:xfrm>
        </p:spPr>
        <p:txBody>
          <a:bodyPr>
            <a:normAutofit/>
          </a:bodyPr>
          <a:lstStyle/>
          <a:p>
            <a:r>
              <a:rPr lang="fr-FR" sz="2000" dirty="0" smtClean="0">
                <a:solidFill>
                  <a:srgbClr val="0070C0"/>
                </a:solidFill>
              </a:rPr>
              <a:t>Poursuite </a:t>
            </a:r>
            <a:r>
              <a:rPr lang="fr-FR" sz="2000" dirty="0">
                <a:solidFill>
                  <a:srgbClr val="0070C0"/>
                </a:solidFill>
              </a:rPr>
              <a:t>des </a:t>
            </a:r>
            <a:r>
              <a:rPr lang="fr-FR" sz="2000" dirty="0" smtClean="0">
                <a:solidFill>
                  <a:srgbClr val="0070C0"/>
                </a:solidFill>
              </a:rPr>
              <a:t>partenariats avec </a:t>
            </a:r>
            <a:r>
              <a:rPr lang="fr-FR" sz="2000" dirty="0">
                <a:solidFill>
                  <a:srgbClr val="0070C0"/>
                </a:solidFill>
              </a:rPr>
              <a:t>l’Education Nationale pour augmenter le nombre de plaidoyers</a:t>
            </a:r>
            <a:r>
              <a:rPr lang="fr-FR" sz="2000" dirty="0" smtClean="0">
                <a:solidFill>
                  <a:srgbClr val="0070C0"/>
                </a:solidFill>
              </a:rPr>
              <a:t>.</a:t>
            </a:r>
            <a:endParaRPr lang="fr-FR" sz="2000" dirty="0">
              <a:solidFill>
                <a:srgbClr val="0070C0"/>
              </a:solidFill>
            </a:endParaRPr>
          </a:p>
        </p:txBody>
      </p:sp>
      <p:sp>
        <p:nvSpPr>
          <p:cNvPr id="6" name="Espace réservé du contenu 5"/>
          <p:cNvSpPr>
            <a:spLocks noGrp="1"/>
          </p:cNvSpPr>
          <p:nvPr>
            <p:ph sz="quarter" idx="4"/>
          </p:nvPr>
        </p:nvSpPr>
        <p:spPr>
          <a:xfrm>
            <a:off x="4645025" y="2924944"/>
            <a:ext cx="4041775" cy="1656184"/>
          </a:xfrm>
        </p:spPr>
        <p:txBody>
          <a:bodyPr>
            <a:normAutofit/>
          </a:bodyPr>
          <a:lstStyle/>
          <a:p>
            <a:r>
              <a:rPr lang="fr-FR" sz="2000" dirty="0" smtClean="0">
                <a:solidFill>
                  <a:srgbClr val="00B050"/>
                </a:solidFill>
              </a:rPr>
              <a:t>En 2014, le nombre de plaidoyers a augmenté. </a:t>
            </a:r>
            <a:r>
              <a:rPr lang="fr-FR" sz="2000" b="1" dirty="0" smtClean="0">
                <a:solidFill>
                  <a:srgbClr val="00B050"/>
                </a:solidFill>
              </a:rPr>
              <a:t>L’équipe des </a:t>
            </a:r>
            <a:r>
              <a:rPr lang="fr-FR" sz="2000" b="1" dirty="0" smtClean="0">
                <a:solidFill>
                  <a:srgbClr val="00B050"/>
                </a:solidFill>
              </a:rPr>
              <a:t>7 Plaideurs </a:t>
            </a:r>
            <a:r>
              <a:rPr lang="fr-FR" sz="2000" b="1" dirty="0" smtClean="0">
                <a:solidFill>
                  <a:srgbClr val="00B050"/>
                </a:solidFill>
              </a:rPr>
              <a:t>a sensibilisé 2250 jeunes en 2014 contre 1750 en 2013</a:t>
            </a:r>
          </a:p>
          <a:p>
            <a:endParaRPr lang="fr-FR" sz="2000" dirty="0" smtClean="0">
              <a:solidFill>
                <a:srgbClr val="00B050"/>
              </a:solidFill>
            </a:endParaRPr>
          </a:p>
        </p:txBody>
      </p:sp>
      <p:pic>
        <p:nvPicPr>
          <p:cNvPr id="7" name="Picture 2" descr="C:\Users\Toshiba\AppData\Local\Temp\plaidoyer collège canteleu.jpg"/>
          <p:cNvPicPr>
            <a:picLocks noChangeAspect="1" noChangeArrowheads="1"/>
          </p:cNvPicPr>
          <p:nvPr/>
        </p:nvPicPr>
        <p:blipFill>
          <a:blip r:embed="rId2" cstate="print"/>
          <a:srcRect/>
          <a:stretch>
            <a:fillRect/>
          </a:stretch>
        </p:blipFill>
        <p:spPr bwMode="auto">
          <a:xfrm>
            <a:off x="395536" y="3501008"/>
            <a:ext cx="3707904" cy="2780928"/>
          </a:xfrm>
          <a:prstGeom prst="rect">
            <a:avLst/>
          </a:prstGeom>
          <a:noFill/>
        </p:spPr>
      </p:pic>
      <p:sp>
        <p:nvSpPr>
          <p:cNvPr id="8" name="ZoneTexte 7"/>
          <p:cNvSpPr txBox="1"/>
          <p:nvPr/>
        </p:nvSpPr>
        <p:spPr>
          <a:xfrm>
            <a:off x="4427984" y="4869160"/>
            <a:ext cx="4464496" cy="830997"/>
          </a:xfrm>
          <a:prstGeom prst="rect">
            <a:avLst/>
          </a:prstGeom>
          <a:noFill/>
        </p:spPr>
        <p:txBody>
          <a:bodyPr wrap="square" rtlCol="0">
            <a:spAutoFit/>
          </a:bodyPr>
          <a:lstStyle/>
          <a:p>
            <a:r>
              <a:rPr lang="fr-FR" sz="2400" b="1" u="sng" dirty="0" smtClean="0">
                <a:solidFill>
                  <a:srgbClr val="FF0000"/>
                </a:solidFill>
              </a:rPr>
              <a:t>Quel objectif se donne-t-on pour 2015?</a:t>
            </a:r>
            <a:endParaRPr lang="fr-FR" sz="2400" b="1" u="sng" dirty="0">
              <a:solidFill>
                <a:srgbClr val="FF0000"/>
              </a:solidFill>
            </a:endParaRPr>
          </a:p>
        </p:txBody>
      </p:sp>
      <p:sp>
        <p:nvSpPr>
          <p:cNvPr id="9" name="Titre 8"/>
          <p:cNvSpPr>
            <a:spLocks noGrp="1"/>
          </p:cNvSpPr>
          <p:nvPr>
            <p:ph type="title"/>
          </p:nvPr>
        </p:nvSpPr>
        <p:spPr>
          <a:xfrm>
            <a:off x="1691680" y="260648"/>
            <a:ext cx="5256584" cy="1143000"/>
          </a:xfrm>
        </p:spPr>
        <p:style>
          <a:lnRef idx="2">
            <a:schemeClr val="dk1"/>
          </a:lnRef>
          <a:fillRef idx="1">
            <a:schemeClr val="lt1"/>
          </a:fillRef>
          <a:effectRef idx="0">
            <a:schemeClr val="dk1"/>
          </a:effectRef>
          <a:fontRef idx="minor">
            <a:schemeClr val="dk1"/>
          </a:fontRef>
        </p:style>
        <p:txBody>
          <a:bodyPr/>
          <a:lstStyle/>
          <a:p>
            <a:r>
              <a:rPr lang="fr-FR" b="1" dirty="0" smtClean="0">
                <a:solidFill>
                  <a:srgbClr val="FF0000"/>
                </a:solidFill>
              </a:rPr>
              <a:t>LES PLAIDOYERS</a:t>
            </a:r>
            <a:endParaRPr lang="fr-FR" b="1" dirty="0">
              <a:solidFill>
                <a:srgbClr val="FF0000"/>
              </a:solidFill>
            </a:endParaRPr>
          </a:p>
        </p:txBody>
      </p:sp>
      <p:sp>
        <p:nvSpPr>
          <p:cNvPr id="10" name="ZoneTexte 9"/>
          <p:cNvSpPr txBox="1"/>
          <p:nvPr/>
        </p:nvSpPr>
        <p:spPr>
          <a:xfrm>
            <a:off x="611560" y="1772816"/>
            <a:ext cx="3528392" cy="1477328"/>
          </a:xfrm>
          <a:prstGeom prst="rect">
            <a:avLst/>
          </a:prstGeom>
          <a:noFill/>
        </p:spPr>
        <p:txBody>
          <a:bodyPr wrap="square" rtlCol="0">
            <a:spAutoFit/>
          </a:bodyPr>
          <a:lstStyle/>
          <a:p>
            <a:r>
              <a:rPr lang="fr-FR" i="1" dirty="0" smtClean="0"/>
              <a:t>Les plaidoyers recouvrent de nombreuses formes. Ainsi à  chaque fois que l’on sensibilise quelqu’un à la cause défendue par l’UNICEF, on fait un plaidoyer</a:t>
            </a:r>
            <a:r>
              <a:rPr lang="fr-FR" b="1" i="1" dirty="0" smtClean="0">
                <a:solidFill>
                  <a:srgbClr val="FF0000"/>
                </a:solidFill>
              </a:rPr>
              <a:t>.</a:t>
            </a:r>
            <a:endParaRPr lang="fr-FR" b="1" i="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smtClean="0"/>
              <a:t>Ta voix, tes droits…</a:t>
            </a:r>
            <a:endParaRPr lang="fr-FR" dirty="0"/>
          </a:p>
        </p:txBody>
      </p:sp>
      <p:sp>
        <p:nvSpPr>
          <p:cNvPr id="9" name="Espace réservé du contenu 8"/>
          <p:cNvSpPr>
            <a:spLocks noGrp="1"/>
          </p:cNvSpPr>
          <p:nvPr>
            <p:ph sz="half" idx="2"/>
          </p:nvPr>
        </p:nvSpPr>
        <p:spPr>
          <a:xfrm>
            <a:off x="323528" y="1484784"/>
            <a:ext cx="4040188" cy="1728192"/>
          </a:xfrm>
        </p:spPr>
        <p:txBody>
          <a:bodyPr/>
          <a:lstStyle/>
          <a:p>
            <a:pPr lvl="0"/>
            <a:r>
              <a:rPr lang="fr-FR" dirty="0" smtClean="0">
                <a:solidFill>
                  <a:srgbClr val="0070C0"/>
                </a:solidFill>
              </a:rPr>
              <a:t>Participation à la Consultation des 6/18 ans avec l’objectif de réunir 1000 jeunes.</a:t>
            </a:r>
          </a:p>
          <a:p>
            <a:endParaRPr lang="fr-FR" dirty="0"/>
          </a:p>
        </p:txBody>
      </p:sp>
      <p:sp>
        <p:nvSpPr>
          <p:cNvPr id="10" name="Espace réservé du contenu 9"/>
          <p:cNvSpPr>
            <a:spLocks noGrp="1"/>
          </p:cNvSpPr>
          <p:nvPr>
            <p:ph sz="quarter" idx="4"/>
          </p:nvPr>
        </p:nvSpPr>
        <p:spPr/>
        <p:txBody>
          <a:bodyPr/>
          <a:lstStyle/>
          <a:p>
            <a:r>
              <a:rPr lang="fr-FR" dirty="0" smtClean="0">
                <a:solidFill>
                  <a:srgbClr val="00B050"/>
                </a:solidFill>
              </a:rPr>
              <a:t>Nous avons participé à la Consultation, (</a:t>
            </a:r>
            <a:r>
              <a:rPr lang="fr-FR" i="1" dirty="0" smtClean="0">
                <a:solidFill>
                  <a:srgbClr val="00B050"/>
                </a:solidFill>
              </a:rPr>
              <a:t>mais ne savons pas combien de jeunes </a:t>
            </a:r>
            <a:r>
              <a:rPr lang="fr-FR" i="1" dirty="0" err="1" smtClean="0">
                <a:solidFill>
                  <a:srgbClr val="00B050"/>
                </a:solidFill>
              </a:rPr>
              <a:t>seino</a:t>
            </a:r>
            <a:r>
              <a:rPr lang="fr-FR" i="1" dirty="0" smtClean="0">
                <a:solidFill>
                  <a:srgbClr val="00B050"/>
                </a:solidFill>
              </a:rPr>
              <a:t>-marins ont répondu).</a:t>
            </a:r>
          </a:p>
          <a:p>
            <a:r>
              <a:rPr lang="fr-FR" b="1" u="sng" dirty="0" smtClean="0">
                <a:solidFill>
                  <a:srgbClr val="FF0000"/>
                </a:solidFill>
              </a:rPr>
              <a:t>Nouvelle consultation prévue à l’automne 2015</a:t>
            </a:r>
          </a:p>
          <a:p>
            <a:pPr>
              <a:buNone/>
            </a:pPr>
            <a:endParaRPr lang="fr-FR" dirty="0"/>
          </a:p>
        </p:txBody>
      </p:sp>
      <p:pic>
        <p:nvPicPr>
          <p:cNvPr id="15" name="Picture 2" descr="« Ta voix, tes droits » : l’UNICEF donne la parole aux ados !"/>
          <p:cNvPicPr>
            <a:picLocks noChangeAspect="1" noChangeArrowheads="1"/>
          </p:cNvPicPr>
          <p:nvPr/>
        </p:nvPicPr>
        <p:blipFill>
          <a:blip r:embed="rId2" cstate="print"/>
          <a:srcRect l="12222" r="12222"/>
          <a:stretch>
            <a:fillRect/>
          </a:stretch>
        </p:blipFill>
        <p:spPr bwMode="auto">
          <a:xfrm>
            <a:off x="611560" y="3573016"/>
            <a:ext cx="3528392" cy="252028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texte 14"/>
          <p:cNvSpPr>
            <a:spLocks noGrp="1"/>
          </p:cNvSpPr>
          <p:nvPr>
            <p:ph type="body" idx="1"/>
          </p:nvPr>
        </p:nvSpPr>
        <p:spPr>
          <a:xfrm>
            <a:off x="1331640" y="3573016"/>
            <a:ext cx="6336704" cy="2088232"/>
          </a:xfrm>
        </p:spPr>
        <p:txBody>
          <a:bodyPr>
            <a:normAutofit fontScale="25000" lnSpcReduction="20000"/>
          </a:bodyPr>
          <a:lstStyle/>
          <a:p>
            <a:pPr algn="ctr"/>
            <a:r>
              <a:rPr lang="fr-FR" sz="17600" b="0" dirty="0" smtClean="0">
                <a:solidFill>
                  <a:srgbClr val="0070C0"/>
                </a:solidFill>
              </a:rPr>
              <a:t>Participation à de nombreux évènements</a:t>
            </a:r>
          </a:p>
          <a:p>
            <a:endParaRPr lang="fr-FR" dirty="0"/>
          </a:p>
        </p:txBody>
      </p:sp>
      <p:pic>
        <p:nvPicPr>
          <p:cNvPr id="7" name="Image 6" descr="DROITS_bleu_fond_blanc(1)">
            <a:hlinkClick r:id="rId2" tgtFrame="_blank"/>
          </p:cNvPr>
          <p:cNvPicPr/>
          <p:nvPr/>
        </p:nvPicPr>
        <p:blipFill>
          <a:blip r:embed="rId3" cstate="print"/>
          <a:srcRect/>
          <a:stretch>
            <a:fillRect/>
          </a:stretch>
        </p:blipFill>
        <p:spPr bwMode="auto">
          <a:xfrm>
            <a:off x="2915816" y="764704"/>
            <a:ext cx="3090353" cy="3384376"/>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457200" y="2636913"/>
            <a:ext cx="4978896" cy="3096343"/>
          </a:xfrm>
        </p:spPr>
        <p:txBody>
          <a:bodyPr>
            <a:normAutofit fontScale="92500" lnSpcReduction="10000"/>
          </a:bodyPr>
          <a:lstStyle/>
          <a:p>
            <a:r>
              <a:rPr lang="fr-FR" dirty="0" smtClean="0">
                <a:solidFill>
                  <a:srgbClr val="00B050"/>
                </a:solidFill>
              </a:rPr>
              <a:t>Participations au Festival BD à Darnétal (sept 2014) et Livre Jeunesse à ROUEN (</a:t>
            </a:r>
            <a:r>
              <a:rPr lang="fr-FR" dirty="0" err="1" smtClean="0">
                <a:solidFill>
                  <a:srgbClr val="00B050"/>
                </a:solidFill>
              </a:rPr>
              <a:t>nov</a:t>
            </a:r>
            <a:r>
              <a:rPr lang="fr-FR" dirty="0" smtClean="0">
                <a:solidFill>
                  <a:srgbClr val="00B050"/>
                </a:solidFill>
              </a:rPr>
              <a:t> 2014)</a:t>
            </a:r>
          </a:p>
          <a:p>
            <a:endParaRPr lang="fr-FR" dirty="0" smtClean="0"/>
          </a:p>
          <a:p>
            <a:r>
              <a:rPr lang="fr-FR" dirty="0" smtClean="0">
                <a:solidFill>
                  <a:srgbClr val="FF0000"/>
                </a:solidFill>
              </a:rPr>
              <a:t>Nous poursuivrons avec le Festival Livre-Jeunesse, Lire et Faire Lire. </a:t>
            </a:r>
          </a:p>
          <a:p>
            <a:pPr>
              <a:buNone/>
            </a:pPr>
            <a:endParaRPr lang="fr-FR" dirty="0" smtClean="0">
              <a:solidFill>
                <a:srgbClr val="FF0000"/>
              </a:solidFill>
            </a:endParaRPr>
          </a:p>
          <a:p>
            <a:r>
              <a:rPr lang="fr-FR" dirty="0" smtClean="0">
                <a:solidFill>
                  <a:srgbClr val="FF0000"/>
                </a:solidFill>
              </a:rPr>
              <a:t>Festival BD: qu’en pensez-vous pour 2015?</a:t>
            </a:r>
          </a:p>
          <a:p>
            <a:endParaRPr lang="fr-FR" dirty="0"/>
          </a:p>
        </p:txBody>
      </p:sp>
      <p:sp>
        <p:nvSpPr>
          <p:cNvPr id="7" name="ZoneTexte 6"/>
          <p:cNvSpPr txBox="1"/>
          <p:nvPr/>
        </p:nvSpPr>
        <p:spPr>
          <a:xfrm>
            <a:off x="4067944" y="1052736"/>
            <a:ext cx="4752528" cy="954107"/>
          </a:xfrm>
          <a:prstGeom prst="rect">
            <a:avLst/>
          </a:prstGeom>
          <a:noFill/>
        </p:spPr>
        <p:txBody>
          <a:bodyPr wrap="square" rtlCol="0">
            <a:spAutoFit/>
          </a:bodyPr>
          <a:lstStyle/>
          <a:p>
            <a:pPr marL="742950" indent="-742950">
              <a:buAutoNum type="arabicPeriod"/>
            </a:pPr>
            <a:r>
              <a:rPr lang="fr-FR" sz="2800" b="1" dirty="0" smtClean="0">
                <a:solidFill>
                  <a:srgbClr val="00B050"/>
                </a:solidFill>
              </a:rPr>
              <a:t>AUTOUR DU LIVRE, </a:t>
            </a:r>
          </a:p>
          <a:p>
            <a:pPr marL="742950" indent="-742950"/>
            <a:r>
              <a:rPr lang="fr-FR" sz="2800" b="1" dirty="0" smtClean="0">
                <a:solidFill>
                  <a:srgbClr val="00B050"/>
                </a:solidFill>
              </a:rPr>
              <a:t>Droit à l’Education, aux loisirs</a:t>
            </a:r>
            <a:endParaRPr lang="fr-FR" sz="2800" b="1" dirty="0">
              <a:solidFill>
                <a:srgbClr val="00B050"/>
              </a:solidFill>
            </a:endParaRPr>
          </a:p>
        </p:txBody>
      </p:sp>
      <p:pic>
        <p:nvPicPr>
          <p:cNvPr id="6" name="Picture 2" descr="C:\Users\Toshiba\AppData\Local\Temp\IMGP0810.jpg"/>
          <p:cNvPicPr>
            <a:picLocks noGrp="1" noChangeAspect="1" noChangeArrowheads="1"/>
          </p:cNvPicPr>
          <p:nvPr>
            <p:ph sz="half" idx="2"/>
          </p:nvPr>
        </p:nvPicPr>
        <p:blipFill>
          <a:blip r:embed="rId2" cstate="print"/>
          <a:srcRect/>
          <a:stretch>
            <a:fillRect/>
          </a:stretch>
        </p:blipFill>
        <p:spPr bwMode="auto">
          <a:xfrm>
            <a:off x="467544" y="188640"/>
            <a:ext cx="3072341" cy="2304256"/>
          </a:xfrm>
          <a:prstGeom prst="rect">
            <a:avLst/>
          </a:prstGeom>
          <a:noFill/>
        </p:spPr>
      </p:pic>
      <p:pic>
        <p:nvPicPr>
          <p:cNvPr id="10" name="Picture 3" descr="C:\Users\Toshiba\AppData\Local\Temp\festival livre j (2).jpg"/>
          <p:cNvPicPr>
            <a:picLocks noGrp="1" noChangeAspect="1" noChangeArrowheads="1"/>
          </p:cNvPicPr>
          <p:nvPr>
            <p:ph sz="quarter" idx="4"/>
          </p:nvPr>
        </p:nvPicPr>
        <p:blipFill>
          <a:blip r:embed="rId3" cstate="print"/>
          <a:srcRect/>
          <a:stretch>
            <a:fillRect/>
          </a:stretch>
        </p:blipFill>
        <p:spPr bwMode="auto">
          <a:xfrm>
            <a:off x="5220072" y="4365104"/>
            <a:ext cx="2890664" cy="2167998"/>
          </a:xfrm>
          <a:prstGeom prst="rect">
            <a:avLst/>
          </a:prstGeom>
          <a:noFill/>
        </p:spPr>
      </p:pic>
      <p:pic>
        <p:nvPicPr>
          <p:cNvPr id="3074" name="Picture 2" descr="IMGP0558 modifié"/>
          <p:cNvPicPr>
            <a:picLocks noChangeAspect="1" noChangeArrowheads="1"/>
          </p:cNvPicPr>
          <p:nvPr/>
        </p:nvPicPr>
        <p:blipFill>
          <a:blip r:embed="rId4" cstate="print"/>
          <a:srcRect/>
          <a:stretch>
            <a:fillRect/>
          </a:stretch>
        </p:blipFill>
        <p:spPr bwMode="auto">
          <a:xfrm>
            <a:off x="5580112" y="2132856"/>
            <a:ext cx="2411760" cy="1826105"/>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457200" y="1988841"/>
            <a:ext cx="4186808" cy="936103"/>
          </a:xfrm>
        </p:spPr>
        <p:txBody>
          <a:bodyPr/>
          <a:lstStyle/>
          <a:p>
            <a:pPr>
              <a:buNone/>
            </a:pPr>
            <a:r>
              <a:rPr lang="fr-FR" dirty="0" smtClean="0"/>
              <a:t>	</a:t>
            </a:r>
            <a:r>
              <a:rPr lang="fr-FR" dirty="0" smtClean="0">
                <a:solidFill>
                  <a:srgbClr val="00B050"/>
                </a:solidFill>
              </a:rPr>
              <a:t>2014: opération Bidonville sur le mal-logement</a:t>
            </a:r>
          </a:p>
          <a:p>
            <a:endParaRPr lang="fr-FR" dirty="0"/>
          </a:p>
        </p:txBody>
      </p:sp>
      <p:sp>
        <p:nvSpPr>
          <p:cNvPr id="6" name="Espace réservé du contenu 5"/>
          <p:cNvSpPr>
            <a:spLocks noGrp="1"/>
          </p:cNvSpPr>
          <p:nvPr>
            <p:ph sz="quarter" idx="4"/>
          </p:nvPr>
        </p:nvSpPr>
        <p:spPr>
          <a:xfrm>
            <a:off x="899593" y="4941168"/>
            <a:ext cx="4536503" cy="1184994"/>
          </a:xfrm>
        </p:spPr>
        <p:txBody>
          <a:bodyPr/>
          <a:lstStyle/>
          <a:p>
            <a:r>
              <a:rPr lang="fr-FR" b="1" u="sng" dirty="0" smtClean="0">
                <a:solidFill>
                  <a:srgbClr val="FF0000"/>
                </a:solidFill>
              </a:rPr>
              <a:t>Projets et questions pour 2015?</a:t>
            </a:r>
            <a:endParaRPr lang="fr-FR" b="1" u="sng" dirty="0">
              <a:solidFill>
                <a:srgbClr val="FF0000"/>
              </a:solidFill>
            </a:endParaRPr>
          </a:p>
        </p:txBody>
      </p:sp>
      <p:sp>
        <p:nvSpPr>
          <p:cNvPr id="8" name="ZoneTexte 7"/>
          <p:cNvSpPr txBox="1"/>
          <p:nvPr/>
        </p:nvSpPr>
        <p:spPr>
          <a:xfrm>
            <a:off x="1115616" y="692696"/>
            <a:ext cx="5832648" cy="1200329"/>
          </a:xfrm>
          <a:prstGeom prst="rect">
            <a:avLst/>
          </a:prstGeom>
          <a:noFill/>
        </p:spPr>
        <p:txBody>
          <a:bodyPr wrap="square" rtlCol="0">
            <a:spAutoFit/>
          </a:bodyPr>
          <a:lstStyle/>
          <a:p>
            <a:pPr algn="ctr">
              <a:spcBef>
                <a:spcPct val="0"/>
              </a:spcBef>
            </a:pPr>
            <a:r>
              <a:rPr lang="fr-FR" sz="3600" b="1" dirty="0" smtClean="0">
                <a:solidFill>
                  <a:srgbClr val="00B050"/>
                </a:solidFill>
                <a:latin typeface="+mj-lt"/>
                <a:ea typeface="+mj-ea"/>
                <a:cs typeface="+mj-cs"/>
              </a:rPr>
              <a:t>2.Collaboration avec le CODASI </a:t>
            </a:r>
          </a:p>
        </p:txBody>
      </p:sp>
      <p:pic>
        <p:nvPicPr>
          <p:cNvPr id="1026" name="Picture 2" descr="C:\Users\Toshiba\Pictures\PHOTOS UNICEF\Bidonville\IMG_1715.JPG"/>
          <p:cNvPicPr>
            <a:picLocks noChangeAspect="1" noChangeArrowheads="1"/>
          </p:cNvPicPr>
          <p:nvPr/>
        </p:nvPicPr>
        <p:blipFill>
          <a:blip r:embed="rId2" cstate="print"/>
          <a:srcRect/>
          <a:stretch>
            <a:fillRect/>
          </a:stretch>
        </p:blipFill>
        <p:spPr bwMode="auto">
          <a:xfrm>
            <a:off x="4499992" y="2132856"/>
            <a:ext cx="3168352" cy="2376264"/>
          </a:xfrm>
          <a:prstGeom prst="rect">
            <a:avLst/>
          </a:prstGeom>
          <a:noFill/>
        </p:spPr>
      </p:pic>
      <p:pic>
        <p:nvPicPr>
          <p:cNvPr id="1027" name="Picture 3" descr="C:\Users\Toshiba\Pictures\PHOTOS UNICEF\Bidonville\WP_20141113_005.jpg"/>
          <p:cNvPicPr>
            <a:picLocks noChangeAspect="1" noChangeArrowheads="1"/>
          </p:cNvPicPr>
          <p:nvPr/>
        </p:nvPicPr>
        <p:blipFill>
          <a:blip r:embed="rId3" cstate="print"/>
          <a:srcRect/>
          <a:stretch>
            <a:fillRect/>
          </a:stretch>
        </p:blipFill>
        <p:spPr bwMode="auto">
          <a:xfrm>
            <a:off x="323528" y="2780928"/>
            <a:ext cx="3528392" cy="198199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solidFill>
                  <a:srgbClr val="00B050"/>
                </a:solidFill>
              </a:rPr>
              <a:t>3.Projet au Lycée Elisa Lemonnier</a:t>
            </a:r>
            <a:endParaRPr lang="fr-FR" b="1" dirty="0">
              <a:solidFill>
                <a:srgbClr val="00B050"/>
              </a:solidFill>
            </a:endParaRPr>
          </a:p>
        </p:txBody>
      </p:sp>
      <p:sp>
        <p:nvSpPr>
          <p:cNvPr id="3" name="Espace réservé du texte 2"/>
          <p:cNvSpPr>
            <a:spLocks noGrp="1"/>
          </p:cNvSpPr>
          <p:nvPr>
            <p:ph type="body" idx="1"/>
          </p:nvPr>
        </p:nvSpPr>
        <p:spPr>
          <a:xfrm>
            <a:off x="457200" y="1268760"/>
            <a:ext cx="4546848" cy="3312368"/>
          </a:xfrm>
        </p:spPr>
        <p:txBody>
          <a:bodyPr>
            <a:noAutofit/>
          </a:bodyPr>
          <a:lstStyle/>
          <a:p>
            <a:r>
              <a:rPr lang="fr-FR" sz="2800" dirty="0" smtClean="0"/>
              <a:t>A eu lieu le 20 novembre et a rassemblé de nombreux élèves, des parents, des élus, + une forte participation des bénévoles de l’UNICEF</a:t>
            </a:r>
            <a:endParaRPr lang="fr-FR" sz="2800" dirty="0"/>
          </a:p>
        </p:txBody>
      </p:sp>
      <p:sp>
        <p:nvSpPr>
          <p:cNvPr id="5" name="Espace réservé du texte 4"/>
          <p:cNvSpPr>
            <a:spLocks noGrp="1"/>
          </p:cNvSpPr>
          <p:nvPr>
            <p:ph type="body" sz="quarter" idx="3"/>
          </p:nvPr>
        </p:nvSpPr>
        <p:spPr>
          <a:xfrm>
            <a:off x="899593" y="5013176"/>
            <a:ext cx="4032447" cy="792087"/>
          </a:xfrm>
        </p:spPr>
        <p:txBody>
          <a:bodyPr>
            <a:normAutofit lnSpcReduction="10000"/>
          </a:bodyPr>
          <a:lstStyle/>
          <a:p>
            <a:r>
              <a:rPr lang="fr-FR" dirty="0" smtClean="0">
                <a:solidFill>
                  <a:srgbClr val="00B0F0"/>
                </a:solidFill>
              </a:rPr>
              <a:t>Pas de projet de ce type pour 2015.</a:t>
            </a:r>
            <a:endParaRPr lang="fr-FR" dirty="0">
              <a:solidFill>
                <a:srgbClr val="00B0F0"/>
              </a:solidFill>
            </a:endParaRPr>
          </a:p>
        </p:txBody>
      </p:sp>
      <p:pic>
        <p:nvPicPr>
          <p:cNvPr id="7" name="Picture 2" descr="C:\Users\Toshiba\AppData\Local\Temp\WP_20141120_010.jpg"/>
          <p:cNvPicPr>
            <a:picLocks noGrp="1" noChangeAspect="1" noChangeArrowheads="1"/>
          </p:cNvPicPr>
          <p:nvPr>
            <p:ph sz="quarter" idx="4"/>
          </p:nvPr>
        </p:nvPicPr>
        <p:blipFill>
          <a:blip r:embed="rId2" cstate="print">
            <a:lum bright="42000" contrast="24000"/>
          </a:blip>
          <a:srcRect l="8276" r="2069"/>
          <a:stretch>
            <a:fillRect/>
          </a:stretch>
        </p:blipFill>
        <p:spPr bwMode="auto">
          <a:xfrm>
            <a:off x="5064195" y="1700808"/>
            <a:ext cx="3219172" cy="2016224"/>
          </a:xfrm>
          <a:prstGeom prst="rect">
            <a:avLst/>
          </a:prstGeom>
          <a:noFill/>
        </p:spPr>
      </p:pic>
      <p:pic>
        <p:nvPicPr>
          <p:cNvPr id="2050" name="Picture 2" descr="C:\Users\Toshiba\Pictures\PHOTOS UNICEF\Elisa Lemonnier\IMG_1761.JPG"/>
          <p:cNvPicPr>
            <a:picLocks noChangeAspect="1" noChangeArrowheads="1"/>
          </p:cNvPicPr>
          <p:nvPr/>
        </p:nvPicPr>
        <p:blipFill>
          <a:blip r:embed="rId3" cstate="print"/>
          <a:srcRect/>
          <a:stretch>
            <a:fillRect/>
          </a:stretch>
        </p:blipFill>
        <p:spPr bwMode="auto">
          <a:xfrm>
            <a:off x="6012160" y="3861048"/>
            <a:ext cx="2088232" cy="2784309"/>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b="1" dirty="0" smtClean="0">
                <a:solidFill>
                  <a:srgbClr val="00B050"/>
                </a:solidFill>
              </a:rPr>
              <a:t>4. Exposition en  partenariat avec la défenseure des Enfants </a:t>
            </a:r>
            <a:endParaRPr lang="fr-FR" sz="3600" b="1" dirty="0">
              <a:solidFill>
                <a:srgbClr val="00B050"/>
              </a:solidFill>
            </a:endParaRPr>
          </a:p>
        </p:txBody>
      </p:sp>
      <p:sp>
        <p:nvSpPr>
          <p:cNvPr id="4" name="Espace réservé du contenu 3"/>
          <p:cNvSpPr>
            <a:spLocks noGrp="1"/>
          </p:cNvSpPr>
          <p:nvPr>
            <p:ph sz="half" idx="4294967295"/>
          </p:nvPr>
        </p:nvSpPr>
        <p:spPr>
          <a:xfrm>
            <a:off x="4499992" y="1628800"/>
            <a:ext cx="4464496" cy="3124944"/>
          </a:xfrm>
        </p:spPr>
        <p:txBody>
          <a:bodyPr>
            <a:normAutofit fontScale="85000" lnSpcReduction="10000"/>
          </a:bodyPr>
          <a:lstStyle/>
          <a:p>
            <a:pPr>
              <a:buNone/>
            </a:pPr>
            <a:r>
              <a:rPr lang="fr-FR" dirty="0" smtClean="0"/>
              <a:t/>
            </a:r>
            <a:br>
              <a:rPr lang="fr-FR" dirty="0" smtClean="0"/>
            </a:br>
            <a:r>
              <a:rPr lang="fr-FR" dirty="0" smtClean="0"/>
              <a:t>L’exposition a été affichée dans la salle d’attente.</a:t>
            </a:r>
          </a:p>
          <a:p>
            <a:pPr>
              <a:buNone/>
            </a:pPr>
            <a:r>
              <a:rPr lang="fr-FR" dirty="0" smtClean="0"/>
              <a:t>Maison de la Justice et du Droit.</a:t>
            </a:r>
          </a:p>
          <a:p>
            <a:pPr>
              <a:buNone/>
            </a:pPr>
            <a:r>
              <a:rPr lang="fr-FR" dirty="0" smtClean="0"/>
              <a:t>18 novembre au 18 décembre. </a:t>
            </a:r>
            <a:endParaRPr lang="fr-FR" dirty="0"/>
          </a:p>
        </p:txBody>
      </p:sp>
      <p:pic>
        <p:nvPicPr>
          <p:cNvPr id="1026" name="Picture 2" descr="C:\Users\Toshiba\Pictures\PHOTOS UNICEF\Rouen maison justice et droit\IMG_1721.JPG"/>
          <p:cNvPicPr>
            <a:picLocks noGrp="1" noChangeAspect="1" noChangeArrowheads="1"/>
          </p:cNvPicPr>
          <p:nvPr>
            <p:ph sz="half" idx="4294967295"/>
          </p:nvPr>
        </p:nvPicPr>
        <p:blipFill>
          <a:blip r:embed="rId2" cstate="print"/>
          <a:srcRect/>
          <a:stretch>
            <a:fillRect/>
          </a:stretch>
        </p:blipFill>
        <p:spPr bwMode="auto">
          <a:xfrm>
            <a:off x="539552" y="1988840"/>
            <a:ext cx="4038600" cy="3028950"/>
          </a:xfrm>
          <a:prstGeom prst="rect">
            <a:avLst/>
          </a:prstGeom>
          <a:noFill/>
        </p:spPr>
      </p:pic>
      <p:sp>
        <p:nvSpPr>
          <p:cNvPr id="6" name="ZoneTexte 5"/>
          <p:cNvSpPr txBox="1"/>
          <p:nvPr/>
        </p:nvSpPr>
        <p:spPr>
          <a:xfrm>
            <a:off x="1115616" y="5229200"/>
            <a:ext cx="6408712" cy="1200329"/>
          </a:xfrm>
          <a:prstGeom prst="rect">
            <a:avLst/>
          </a:prstGeom>
          <a:noFill/>
        </p:spPr>
        <p:txBody>
          <a:bodyPr wrap="square" rtlCol="0">
            <a:spAutoFit/>
          </a:bodyPr>
          <a:lstStyle/>
          <a:p>
            <a:r>
              <a:rPr lang="fr-FR" dirty="0" smtClean="0"/>
              <a:t>Inauguration de l’expo « Droits des enfants, Devoirs des Adultes » par Monsieur le Maire de Rouen, Monsieur le Procureur de la République, Monsieur le Président du Tribunal, Madame </a:t>
            </a:r>
            <a:r>
              <a:rPr lang="fr-FR" dirty="0" err="1" smtClean="0"/>
              <a:t>Debru</a:t>
            </a:r>
            <a:r>
              <a:rPr lang="fr-FR" dirty="0" smtClean="0"/>
              <a:t>, Défenseur des Droits et V. Barbier. </a:t>
            </a:r>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9"/>
          <p:cNvSpPr>
            <a:spLocks noGrp="1"/>
          </p:cNvSpPr>
          <p:nvPr>
            <p:ph sz="half" idx="2"/>
          </p:nvPr>
        </p:nvSpPr>
        <p:spPr>
          <a:xfrm>
            <a:off x="457200" y="2174875"/>
            <a:ext cx="7715200" cy="1830189"/>
          </a:xfrm>
        </p:spPr>
        <p:txBody>
          <a:bodyPr>
            <a:normAutofit fontScale="47500" lnSpcReduction="20000"/>
          </a:bodyPr>
          <a:lstStyle/>
          <a:p>
            <a:pPr>
              <a:buNone/>
            </a:pPr>
            <a:endParaRPr lang="fr-FR" dirty="0" smtClean="0">
              <a:solidFill>
                <a:srgbClr val="0070C0"/>
              </a:solidFill>
            </a:endParaRPr>
          </a:p>
          <a:p>
            <a:pPr>
              <a:buNone/>
            </a:pPr>
            <a:r>
              <a:rPr lang="fr-FR" sz="3300" b="1" dirty="0" smtClean="0">
                <a:solidFill>
                  <a:srgbClr val="0070C0"/>
                </a:solidFill>
              </a:rPr>
              <a:t>Voilà ce que nous avions prévu dans le Plan d’Action pour 2014</a:t>
            </a:r>
          </a:p>
          <a:p>
            <a:pPr>
              <a:buNone/>
            </a:pPr>
            <a:endParaRPr lang="fr-FR" sz="3300" b="1" dirty="0" smtClean="0">
              <a:solidFill>
                <a:srgbClr val="0070C0"/>
              </a:solidFill>
            </a:endParaRPr>
          </a:p>
          <a:p>
            <a:r>
              <a:rPr lang="fr-FR" sz="3300" dirty="0" smtClean="0">
                <a:solidFill>
                  <a:srgbClr val="0070C0"/>
                </a:solidFill>
              </a:rPr>
              <a:t>Recrutement : poursuivre la présence sur les forums, les appels médias</a:t>
            </a:r>
          </a:p>
          <a:p>
            <a:r>
              <a:rPr lang="fr-FR" sz="3300" dirty="0" smtClean="0">
                <a:solidFill>
                  <a:srgbClr val="0070C0"/>
                </a:solidFill>
              </a:rPr>
              <a:t>Poursuivre le partenariat avec France-Bénévolat.</a:t>
            </a:r>
          </a:p>
          <a:p>
            <a:r>
              <a:rPr lang="fr-FR" sz="3300" dirty="0" smtClean="0">
                <a:solidFill>
                  <a:srgbClr val="0070C0"/>
                </a:solidFill>
              </a:rPr>
              <a:t>Maintenir les réunions mensuelles de l’équipe de bénévoles. </a:t>
            </a:r>
            <a:r>
              <a:rPr lang="fr-FR" sz="3300" dirty="0" smtClean="0"/>
              <a:t/>
            </a:r>
            <a:br>
              <a:rPr lang="fr-FR" sz="3300" dirty="0" smtClean="0"/>
            </a:br>
            <a:endParaRPr lang="fr-FR" sz="3300" dirty="0"/>
          </a:p>
        </p:txBody>
      </p:sp>
      <p:sp>
        <p:nvSpPr>
          <p:cNvPr id="12" name="Espace réservé du contenu 11"/>
          <p:cNvSpPr>
            <a:spLocks noGrp="1"/>
          </p:cNvSpPr>
          <p:nvPr>
            <p:ph sz="quarter" idx="4"/>
          </p:nvPr>
        </p:nvSpPr>
        <p:spPr>
          <a:xfrm>
            <a:off x="395537" y="4149080"/>
            <a:ext cx="8291264" cy="1872208"/>
          </a:xfrm>
        </p:spPr>
        <p:txBody>
          <a:bodyPr>
            <a:normAutofit/>
          </a:bodyPr>
          <a:lstStyle/>
          <a:p>
            <a:pPr>
              <a:buNone/>
            </a:pPr>
            <a:r>
              <a:rPr lang="fr-FR" b="1" dirty="0" smtClean="0">
                <a:solidFill>
                  <a:srgbClr val="00B050"/>
                </a:solidFill>
              </a:rPr>
              <a:t>Voilà ce que nous avons réalisé</a:t>
            </a:r>
          </a:p>
          <a:p>
            <a:r>
              <a:rPr lang="fr-FR" sz="1800" dirty="0" smtClean="0">
                <a:solidFill>
                  <a:srgbClr val="00B050"/>
                </a:solidFill>
              </a:rPr>
              <a:t>Il n’y a plus de rencontre mensuelle depuis l’été. Parce que….</a:t>
            </a:r>
          </a:p>
          <a:p>
            <a:r>
              <a:rPr lang="fr-FR" sz="1800" dirty="0" smtClean="0">
                <a:solidFill>
                  <a:srgbClr val="00B050"/>
                </a:solidFill>
              </a:rPr>
              <a:t>Et nous avons privilégié la transmission des infos par </a:t>
            </a:r>
            <a:r>
              <a:rPr lang="fr-FR" sz="1800" dirty="0" err="1" smtClean="0">
                <a:solidFill>
                  <a:srgbClr val="00B050"/>
                </a:solidFill>
              </a:rPr>
              <a:t>Facebook</a:t>
            </a:r>
            <a:r>
              <a:rPr lang="fr-FR" sz="1800" dirty="0" smtClean="0">
                <a:solidFill>
                  <a:srgbClr val="00B050"/>
                </a:solidFill>
              </a:rPr>
              <a:t> et la news devenue le Fil de l’UNICEF</a:t>
            </a:r>
          </a:p>
          <a:p>
            <a:pPr>
              <a:buNone/>
            </a:pPr>
            <a:endParaRPr lang="fr-FR" dirty="0"/>
          </a:p>
        </p:txBody>
      </p:sp>
      <p:sp>
        <p:nvSpPr>
          <p:cNvPr id="8" name="Espace réservé du texte 7"/>
          <p:cNvSpPr>
            <a:spLocks noGrp="1"/>
          </p:cNvSpPr>
          <p:nvPr>
            <p:ph type="body" sz="quarter" idx="3"/>
          </p:nvPr>
        </p:nvSpPr>
        <p:spPr>
          <a:xfrm>
            <a:off x="899593" y="1340768"/>
            <a:ext cx="7632848" cy="834107"/>
          </a:xfrm>
        </p:spPr>
        <p:txBody>
          <a:bodyPr>
            <a:normAutofit/>
          </a:bodyPr>
          <a:lstStyle/>
          <a:p>
            <a:r>
              <a:rPr lang="fr-FR" dirty="0" smtClean="0"/>
              <a:t>Combien de bénévoles? Environ une soixantaine pour 40 adhérents en 2014 (contre 27 en 2013)</a:t>
            </a:r>
          </a:p>
        </p:txBody>
      </p:sp>
      <p:sp>
        <p:nvSpPr>
          <p:cNvPr id="16" name="Rectangle 15"/>
          <p:cNvSpPr/>
          <p:nvPr/>
        </p:nvSpPr>
        <p:spPr>
          <a:xfrm>
            <a:off x="2771800" y="404664"/>
            <a:ext cx="2880320" cy="57606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fr-FR" sz="3200" b="1" dirty="0" smtClean="0">
                <a:solidFill>
                  <a:srgbClr val="FF0000"/>
                </a:solidFill>
              </a:rPr>
              <a:t>LES BENEVOLES</a:t>
            </a:r>
            <a:endParaRPr lang="fr-FR" sz="32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600" b="1" dirty="0" smtClean="0">
                <a:solidFill>
                  <a:srgbClr val="00B050"/>
                </a:solidFill>
              </a:rPr>
              <a:t>5. Autres manifestations liées au 20 novembre</a:t>
            </a:r>
            <a:endParaRPr lang="fr-FR" sz="3600" b="1" dirty="0">
              <a:solidFill>
                <a:srgbClr val="00B050"/>
              </a:solidFill>
            </a:endParaRPr>
          </a:p>
        </p:txBody>
      </p:sp>
      <p:pic>
        <p:nvPicPr>
          <p:cNvPr id="5" name="Picture 3" descr="C:\Users\Toshiba\AppData\Local\Temp\20141119_174401-1.jpg"/>
          <p:cNvPicPr>
            <a:picLocks noGrp="1" noChangeAspect="1" noChangeArrowheads="1"/>
          </p:cNvPicPr>
          <p:nvPr>
            <p:ph sz="half" idx="1"/>
          </p:nvPr>
        </p:nvPicPr>
        <p:blipFill>
          <a:blip r:embed="rId2" cstate="print">
            <a:lum bright="-4000" contrast="-10000"/>
          </a:blip>
          <a:srcRect/>
          <a:stretch>
            <a:fillRect/>
          </a:stretch>
        </p:blipFill>
        <p:spPr bwMode="auto">
          <a:xfrm>
            <a:off x="778745" y="1916832"/>
            <a:ext cx="3157964" cy="4209331"/>
          </a:xfrm>
          <a:prstGeom prst="rect">
            <a:avLst/>
          </a:prstGeom>
          <a:noFill/>
        </p:spPr>
      </p:pic>
      <p:pic>
        <p:nvPicPr>
          <p:cNvPr id="6" name="Picture 4" descr="C:\Users\Toshiba\AppData\Local\Temp\IMG_1735.JPG"/>
          <p:cNvPicPr>
            <a:picLocks noGrp="1" noChangeAspect="1" noChangeArrowheads="1"/>
          </p:cNvPicPr>
          <p:nvPr>
            <p:ph sz="half" idx="2"/>
          </p:nvPr>
        </p:nvPicPr>
        <p:blipFill>
          <a:blip r:embed="rId3" cstate="print"/>
          <a:srcRect/>
          <a:stretch>
            <a:fillRect/>
          </a:stretch>
        </p:blipFill>
        <p:spPr bwMode="auto">
          <a:xfrm>
            <a:off x="4716016" y="1988840"/>
            <a:ext cx="2941874" cy="3921299"/>
          </a:xfrm>
          <a:prstGeom prst="rect">
            <a:avLst/>
          </a:prstGeom>
          <a:noFill/>
        </p:spPr>
      </p:pic>
      <p:sp>
        <p:nvSpPr>
          <p:cNvPr id="7" name="ZoneTexte 6"/>
          <p:cNvSpPr txBox="1"/>
          <p:nvPr/>
        </p:nvSpPr>
        <p:spPr>
          <a:xfrm>
            <a:off x="5796136" y="1268760"/>
            <a:ext cx="2664296" cy="461665"/>
          </a:xfrm>
          <a:prstGeom prst="rect">
            <a:avLst/>
          </a:prstGeom>
          <a:noFill/>
        </p:spPr>
        <p:txBody>
          <a:bodyPr wrap="square" rtlCol="0">
            <a:spAutoFit/>
          </a:bodyPr>
          <a:lstStyle/>
          <a:p>
            <a:r>
              <a:rPr lang="fr-FR" sz="2400" b="1" dirty="0" smtClean="0">
                <a:solidFill>
                  <a:srgbClr val="FF0000"/>
                </a:solidFill>
              </a:rPr>
              <a:t>ROUEN</a:t>
            </a:r>
            <a:endParaRPr lang="fr-FR" sz="2400"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b="1" dirty="0" smtClean="0">
                <a:solidFill>
                  <a:srgbClr val="00B050"/>
                </a:solidFill>
              </a:rPr>
              <a:t>DARNETAL</a:t>
            </a:r>
            <a:r>
              <a:rPr lang="fr-FR" dirty="0" smtClean="0"/>
              <a:t/>
            </a:r>
            <a:br>
              <a:rPr lang="fr-FR" dirty="0" smtClean="0"/>
            </a:br>
            <a:endParaRPr lang="fr-FR" dirty="0"/>
          </a:p>
        </p:txBody>
      </p:sp>
      <p:sp>
        <p:nvSpPr>
          <p:cNvPr id="5" name="Espace réservé du texte 4"/>
          <p:cNvSpPr>
            <a:spLocks noGrp="1"/>
          </p:cNvSpPr>
          <p:nvPr>
            <p:ph type="body" idx="1"/>
          </p:nvPr>
        </p:nvSpPr>
        <p:spPr>
          <a:xfrm>
            <a:off x="457200" y="4077072"/>
            <a:ext cx="4040188" cy="1152128"/>
          </a:xfrm>
        </p:spPr>
        <p:txBody>
          <a:bodyPr>
            <a:noAutofit/>
          </a:bodyPr>
          <a:lstStyle/>
          <a:p>
            <a:r>
              <a:rPr lang="fr-FR" b="0" dirty="0" smtClean="0"/>
              <a:t>Inauguration d’une Place des Droits de l’Enfant et lâcher de ballons	</a:t>
            </a:r>
            <a:endParaRPr lang="fr-FR" b="0" dirty="0"/>
          </a:p>
        </p:txBody>
      </p:sp>
      <p:pic>
        <p:nvPicPr>
          <p:cNvPr id="19458" name="Picture 2" descr="C:\Users\Toshiba\AppData\Local\Temp\darnetal marche, lâcher de ballon, place des droits de l'enfant. (7).JPG"/>
          <p:cNvPicPr>
            <a:picLocks noGrp="1" noChangeAspect="1" noChangeArrowheads="1"/>
          </p:cNvPicPr>
          <p:nvPr>
            <p:ph sz="half" idx="2"/>
          </p:nvPr>
        </p:nvPicPr>
        <p:blipFill>
          <a:blip r:embed="rId2" cstate="print"/>
          <a:stretch>
            <a:fillRect/>
          </a:stretch>
        </p:blipFill>
        <p:spPr bwMode="auto">
          <a:xfrm>
            <a:off x="560850" y="980729"/>
            <a:ext cx="3936436" cy="2952327"/>
          </a:xfrm>
          <a:prstGeom prst="rect">
            <a:avLst/>
          </a:prstGeom>
          <a:noFill/>
        </p:spPr>
      </p:pic>
      <p:sp>
        <p:nvSpPr>
          <p:cNvPr id="6" name="Espace réservé du texte 5"/>
          <p:cNvSpPr>
            <a:spLocks noGrp="1"/>
          </p:cNvSpPr>
          <p:nvPr>
            <p:ph type="body" sz="quarter" idx="3"/>
          </p:nvPr>
        </p:nvSpPr>
        <p:spPr>
          <a:xfrm>
            <a:off x="4645025" y="1340768"/>
            <a:ext cx="4041775" cy="1224136"/>
          </a:xfrm>
        </p:spPr>
        <p:txBody>
          <a:bodyPr>
            <a:noAutofit/>
          </a:bodyPr>
          <a:lstStyle/>
          <a:p>
            <a:r>
              <a:rPr lang="fr-FR" b="0" dirty="0" smtClean="0"/>
              <a:t>Un grand concert réunissant les 600 élèves du primaire dans le gymnase</a:t>
            </a:r>
            <a:endParaRPr lang="fr-FR" b="0" dirty="0"/>
          </a:p>
        </p:txBody>
      </p:sp>
      <p:pic>
        <p:nvPicPr>
          <p:cNvPr id="19459" name="Picture 3" descr="C:\Users\Toshiba\AppData\Local\Temp\darnetal concert (2).jpg"/>
          <p:cNvPicPr>
            <a:picLocks noGrp="1" noChangeAspect="1" noChangeArrowheads="1"/>
          </p:cNvPicPr>
          <p:nvPr>
            <p:ph sz="quarter" idx="4"/>
          </p:nvPr>
        </p:nvPicPr>
        <p:blipFill>
          <a:blip r:embed="rId3" cstate="print"/>
          <a:stretch>
            <a:fillRect/>
          </a:stretch>
        </p:blipFill>
        <p:spPr bwMode="auto">
          <a:xfrm>
            <a:off x="4645920" y="2635524"/>
            <a:ext cx="4039985" cy="3029989"/>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solidFill>
                  <a:srgbClr val="0070C0"/>
                </a:solidFill>
              </a:rPr>
              <a:t>6. Pourquoi n’y a-t-il pas eu de concert comme prévu?</a:t>
            </a:r>
            <a:endParaRPr lang="fr-FR" dirty="0">
              <a:solidFill>
                <a:srgbClr val="0070C0"/>
              </a:solidFill>
            </a:endParaRPr>
          </a:p>
        </p:txBody>
      </p:sp>
      <p:sp>
        <p:nvSpPr>
          <p:cNvPr id="4" name="Espace réservé du contenu 3"/>
          <p:cNvSpPr>
            <a:spLocks noGrp="1"/>
          </p:cNvSpPr>
          <p:nvPr>
            <p:ph sz="half" idx="2"/>
          </p:nvPr>
        </p:nvSpPr>
        <p:spPr>
          <a:xfrm>
            <a:off x="251520" y="2060848"/>
            <a:ext cx="8686800" cy="1872208"/>
          </a:xfrm>
        </p:spPr>
        <p:txBody>
          <a:bodyPr/>
          <a:lstStyle/>
          <a:p>
            <a:endParaRPr lang="fr-FR" dirty="0" smtClean="0"/>
          </a:p>
          <a:p>
            <a:endParaRPr lang="fr-FR" dirty="0" smtClean="0"/>
          </a:p>
          <a:p>
            <a:endParaRPr lang="fr-FR" dirty="0" smtClean="0"/>
          </a:p>
          <a:p>
            <a:pPr>
              <a:buNone/>
            </a:pPr>
            <a:r>
              <a:rPr lang="fr-FR" dirty="0" smtClean="0"/>
              <a:t>       Rappel des règles de l’UNICEF en matière d’organisation</a:t>
            </a:r>
          </a:p>
          <a:p>
            <a:pPr>
              <a:buNone/>
            </a:pPr>
            <a:endParaRPr lang="fr-FR"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858218"/>
          </a:xfrm>
        </p:spPr>
        <p:txBody>
          <a:bodyPr>
            <a:noAutofit/>
          </a:bodyPr>
          <a:lstStyle/>
          <a:p>
            <a:r>
              <a:rPr lang="fr-FR" sz="3600" b="1" dirty="0" smtClean="0">
                <a:solidFill>
                  <a:srgbClr val="0070C0"/>
                </a:solidFill>
              </a:rPr>
              <a:t>Participation aux événements nationaux</a:t>
            </a:r>
            <a:br>
              <a:rPr lang="fr-FR" sz="3600" b="1" dirty="0" smtClean="0">
                <a:solidFill>
                  <a:srgbClr val="0070C0"/>
                </a:solidFill>
              </a:rPr>
            </a:br>
            <a:r>
              <a:rPr lang="fr-FR" sz="3600" dirty="0" smtClean="0">
                <a:solidFill>
                  <a:srgbClr val="0070C0"/>
                </a:solidFill>
              </a:rPr>
              <a:t>Nuit de l’eau</a:t>
            </a:r>
            <a:r>
              <a:rPr lang="fr-FR" sz="3600" dirty="0" smtClean="0">
                <a:solidFill>
                  <a:srgbClr val="00B050"/>
                </a:solidFill>
              </a:rPr>
              <a:t/>
            </a:r>
            <a:br>
              <a:rPr lang="fr-FR" sz="3600" dirty="0" smtClean="0">
                <a:solidFill>
                  <a:srgbClr val="00B050"/>
                </a:solidFill>
              </a:rPr>
            </a:br>
            <a:r>
              <a:rPr lang="fr-FR" sz="3600" dirty="0" smtClean="0">
                <a:solidFill>
                  <a:srgbClr val="FF0000"/>
                </a:solidFill>
              </a:rPr>
              <a:t/>
            </a:r>
            <a:br>
              <a:rPr lang="fr-FR" sz="3600" dirty="0" smtClean="0">
                <a:solidFill>
                  <a:srgbClr val="FF0000"/>
                </a:solidFill>
              </a:rPr>
            </a:br>
            <a:endParaRPr lang="fr-FR" sz="3600" b="1" dirty="0">
              <a:solidFill>
                <a:srgbClr val="0070C0"/>
              </a:solidFill>
            </a:endParaRPr>
          </a:p>
        </p:txBody>
      </p:sp>
      <p:sp>
        <p:nvSpPr>
          <p:cNvPr id="4" name="Espace réservé du contenu 3"/>
          <p:cNvSpPr>
            <a:spLocks noGrp="1"/>
          </p:cNvSpPr>
          <p:nvPr>
            <p:ph sz="half" idx="2"/>
          </p:nvPr>
        </p:nvSpPr>
        <p:spPr>
          <a:xfrm>
            <a:off x="457200" y="1484784"/>
            <a:ext cx="8075240" cy="4641379"/>
          </a:xfrm>
        </p:spPr>
        <p:txBody>
          <a:bodyPr>
            <a:noAutofit/>
          </a:bodyPr>
          <a:lstStyle/>
          <a:p>
            <a:pPr lvl="0">
              <a:buFont typeface="Arial" charset="0"/>
              <a:buChar char="•"/>
            </a:pPr>
            <a:r>
              <a:rPr lang="fr-FR" sz="1800" b="1" dirty="0" smtClean="0"/>
              <a:t>Bilan 2013 </a:t>
            </a:r>
            <a:r>
              <a:rPr lang="fr-FR" sz="1800" dirty="0" smtClean="0"/>
              <a:t>en moyen par site, 800€ collectés. </a:t>
            </a:r>
          </a:p>
          <a:p>
            <a:pPr lvl="0">
              <a:buNone/>
            </a:pPr>
            <a:r>
              <a:rPr lang="fr-FR" sz="1800" dirty="0" smtClean="0"/>
              <a:t>Résultat pour Seine Maritime 3 piscines, 6400€.</a:t>
            </a:r>
          </a:p>
          <a:p>
            <a:pPr lvl="0">
              <a:buNone/>
            </a:pPr>
            <a:endParaRPr lang="fr-FR" sz="1800" b="1" dirty="0" smtClean="0"/>
          </a:p>
          <a:p>
            <a:pPr lvl="0">
              <a:buNone/>
            </a:pPr>
            <a:r>
              <a:rPr lang="fr-FR" sz="1800" b="1" dirty="0" smtClean="0"/>
              <a:t>* 	</a:t>
            </a:r>
            <a:r>
              <a:rPr lang="fr-FR" sz="1800" b="1" dirty="0" smtClean="0">
                <a:solidFill>
                  <a:srgbClr val="00B050"/>
                </a:solidFill>
              </a:rPr>
              <a:t>Réalisé 2014</a:t>
            </a:r>
            <a:r>
              <a:rPr lang="fr-FR" sz="1800" dirty="0" smtClean="0">
                <a:solidFill>
                  <a:srgbClr val="00B050"/>
                </a:solidFill>
              </a:rPr>
              <a:t>, sur 2 sites, nous avons récolté 4500€.</a:t>
            </a:r>
          </a:p>
          <a:p>
            <a:pPr lvl="0" algn="ctr">
              <a:buNone/>
            </a:pPr>
            <a:endParaRPr lang="fr-FR" sz="1800" dirty="0" smtClean="0"/>
          </a:p>
          <a:p>
            <a:pPr lvl="0">
              <a:buNone/>
            </a:pPr>
            <a:r>
              <a:rPr lang="fr-FR" sz="1800" b="1" dirty="0" smtClean="0"/>
              <a:t>* 	</a:t>
            </a:r>
            <a:r>
              <a:rPr lang="fr-FR" sz="1800" b="1" dirty="0" smtClean="0">
                <a:solidFill>
                  <a:srgbClr val="0070C0"/>
                </a:solidFill>
              </a:rPr>
              <a:t>Les PROJETS pour 2014-2015 </a:t>
            </a:r>
            <a:r>
              <a:rPr lang="fr-FR" sz="1800" dirty="0" smtClean="0"/>
              <a:t>étaient de prospecter pour inciter de nouveaux clubs à participer et encourager les jeunes (Campus/JA) à s’investir dans la préparation, l’animation – défi de l’eau.</a:t>
            </a:r>
          </a:p>
          <a:p>
            <a:pPr>
              <a:buNone/>
            </a:pPr>
            <a:r>
              <a:rPr lang="fr-FR" sz="1800" dirty="0" smtClean="0"/>
              <a:t/>
            </a:r>
            <a:br>
              <a:rPr lang="fr-FR" sz="1800" dirty="0" smtClean="0"/>
            </a:br>
            <a:endParaRPr lang="fr-FR" sz="1800" dirty="0"/>
          </a:p>
        </p:txBody>
      </p:sp>
      <p:sp>
        <p:nvSpPr>
          <p:cNvPr id="6" name="Espace réservé du contenu 5"/>
          <p:cNvSpPr>
            <a:spLocks noGrp="1"/>
          </p:cNvSpPr>
          <p:nvPr>
            <p:ph sz="quarter" idx="4"/>
          </p:nvPr>
        </p:nvSpPr>
        <p:spPr>
          <a:xfrm>
            <a:off x="539552" y="4221088"/>
            <a:ext cx="8147248" cy="2193107"/>
          </a:xfrm>
        </p:spPr>
        <p:txBody>
          <a:bodyPr>
            <a:normAutofit/>
          </a:bodyPr>
          <a:lstStyle/>
          <a:p>
            <a:r>
              <a:rPr lang="fr-FR" sz="2000" b="1" dirty="0" smtClean="0"/>
              <a:t>En 2014-2015</a:t>
            </a:r>
          </a:p>
          <a:p>
            <a:pPr>
              <a:buNone/>
            </a:pPr>
            <a:r>
              <a:rPr lang="fr-FR" sz="2000" dirty="0" smtClean="0"/>
              <a:t>- 2 équipes de NEOMA ont participé à l’animation des nuits de l’Eau</a:t>
            </a:r>
          </a:p>
          <a:p>
            <a:pPr>
              <a:buNone/>
            </a:pPr>
            <a:r>
              <a:rPr lang="fr-FR" sz="2000" dirty="0" smtClean="0"/>
              <a:t>- 4 piscines au lieu de 2, (Darnétal qui n’avait pas participé l’an dernier, et Malaunay qui s’est investi à nouveau).  Environ 5000€ collecté en mars 2015</a:t>
            </a:r>
          </a:p>
          <a:p>
            <a:pPr algn="ctr">
              <a:buNone/>
            </a:pPr>
            <a:r>
              <a:rPr lang="fr-FR" sz="2000" b="1" u="sng" dirty="0" smtClean="0">
                <a:solidFill>
                  <a:srgbClr val="FF0000"/>
                </a:solidFill>
              </a:rPr>
              <a:t>ET POUR 2015-2016?</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Toshiba\Pictures\PHOTOS UNICEF\DARNETAL 2015  nuit de l'eau\photo 4.JPG"/>
          <p:cNvPicPr>
            <a:picLocks noGrp="1" noChangeAspect="1" noChangeArrowheads="1"/>
          </p:cNvPicPr>
          <p:nvPr>
            <p:ph sz="half" idx="2"/>
          </p:nvPr>
        </p:nvPicPr>
        <p:blipFill>
          <a:blip r:embed="rId2" cstate="print"/>
          <a:srcRect/>
          <a:stretch>
            <a:fillRect/>
          </a:stretch>
        </p:blipFill>
        <p:spPr bwMode="auto">
          <a:xfrm>
            <a:off x="827584" y="836713"/>
            <a:ext cx="3024336" cy="2268252"/>
          </a:xfrm>
          <a:prstGeom prst="rect">
            <a:avLst/>
          </a:prstGeom>
          <a:noFill/>
        </p:spPr>
      </p:pic>
      <p:pic>
        <p:nvPicPr>
          <p:cNvPr id="20483" name="Picture 3" descr="C:\Users\Toshiba\Pictures\PHOTOS UNICEF\DARNETAL 2015  nuit de l'eau\photo 5.JPG"/>
          <p:cNvPicPr>
            <a:picLocks noGrp="1" noChangeAspect="1" noChangeArrowheads="1"/>
          </p:cNvPicPr>
          <p:nvPr>
            <p:ph sz="quarter" idx="4"/>
          </p:nvPr>
        </p:nvPicPr>
        <p:blipFill>
          <a:blip r:embed="rId3" cstate="print"/>
          <a:srcRect/>
          <a:stretch>
            <a:fillRect/>
          </a:stretch>
        </p:blipFill>
        <p:spPr bwMode="auto">
          <a:xfrm>
            <a:off x="5148064" y="3501008"/>
            <a:ext cx="3273690" cy="2455267"/>
          </a:xfrm>
          <a:prstGeom prst="rect">
            <a:avLst/>
          </a:prstGeom>
          <a:noFill/>
        </p:spPr>
      </p:pic>
      <p:pic>
        <p:nvPicPr>
          <p:cNvPr id="5" name="Picture 2" descr="C:\Users\Toshiba\Pictures\PHOTOS UNICEF\GRAND COURONNE 2015 nuit de l'eau\photo 6.JPG"/>
          <p:cNvPicPr>
            <a:picLocks noChangeAspect="1" noChangeArrowheads="1"/>
          </p:cNvPicPr>
          <p:nvPr/>
        </p:nvPicPr>
        <p:blipFill>
          <a:blip r:embed="rId4" cstate="print">
            <a:lum bright="18000"/>
          </a:blip>
          <a:srcRect/>
          <a:stretch>
            <a:fillRect/>
          </a:stretch>
        </p:blipFill>
        <p:spPr bwMode="auto">
          <a:xfrm>
            <a:off x="395536" y="3573016"/>
            <a:ext cx="3744416" cy="2808312"/>
          </a:xfrm>
          <a:prstGeom prst="rect">
            <a:avLst/>
          </a:prstGeom>
          <a:noFill/>
        </p:spPr>
      </p:pic>
      <p:pic>
        <p:nvPicPr>
          <p:cNvPr id="7" name="Picture 3" descr="C:\Users\Toshiba\Pictures\PHOTOS UNICEF\GRAND COURONNE 2015 nuit de l'eau\photo 9.JPG"/>
          <p:cNvPicPr>
            <a:picLocks noChangeAspect="1" noChangeArrowheads="1"/>
          </p:cNvPicPr>
          <p:nvPr/>
        </p:nvPicPr>
        <p:blipFill>
          <a:blip r:embed="rId5" cstate="print">
            <a:lum bright="38000"/>
          </a:blip>
          <a:srcRect/>
          <a:stretch>
            <a:fillRect/>
          </a:stretch>
        </p:blipFill>
        <p:spPr bwMode="auto">
          <a:xfrm>
            <a:off x="6156176" y="260648"/>
            <a:ext cx="2136552" cy="2848736"/>
          </a:xfrm>
          <a:prstGeom prst="rect">
            <a:avLst/>
          </a:prstGeom>
          <a:noFill/>
        </p:spPr>
      </p:pic>
      <p:sp>
        <p:nvSpPr>
          <p:cNvPr id="8" name="ZoneTexte 7"/>
          <p:cNvSpPr txBox="1"/>
          <p:nvPr/>
        </p:nvSpPr>
        <p:spPr>
          <a:xfrm>
            <a:off x="4067944" y="692696"/>
            <a:ext cx="1800200" cy="923330"/>
          </a:xfrm>
          <a:prstGeom prst="rect">
            <a:avLst/>
          </a:prstGeom>
          <a:noFill/>
        </p:spPr>
        <p:txBody>
          <a:bodyPr wrap="square" rtlCol="0">
            <a:spAutoFit/>
          </a:bodyPr>
          <a:lstStyle/>
          <a:p>
            <a:r>
              <a:rPr lang="fr-FR" dirty="0" smtClean="0"/>
              <a:t>Souvenirs de Darnétal et Grand Couronne</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0000"/>
                </a:solidFill>
              </a:rPr>
              <a:t>PARTENARIAT VILLE AMIE</a:t>
            </a:r>
            <a:endParaRPr lang="fr-FR" dirty="0">
              <a:solidFill>
                <a:srgbClr val="FF0000"/>
              </a:solidFill>
            </a:endParaRPr>
          </a:p>
        </p:txBody>
      </p:sp>
      <p:sp>
        <p:nvSpPr>
          <p:cNvPr id="3" name="Espace réservé du contenu 2"/>
          <p:cNvSpPr>
            <a:spLocks noGrp="1"/>
          </p:cNvSpPr>
          <p:nvPr>
            <p:ph sz="half" idx="1"/>
          </p:nvPr>
        </p:nvSpPr>
        <p:spPr>
          <a:xfrm>
            <a:off x="457200" y="1600201"/>
            <a:ext cx="5626968" cy="1972816"/>
          </a:xfrm>
        </p:spPr>
        <p:txBody>
          <a:bodyPr>
            <a:normAutofit lnSpcReduction="10000"/>
          </a:bodyPr>
          <a:lstStyle/>
          <a:p>
            <a:r>
              <a:rPr lang="fr-FR" sz="2400" dirty="0" smtClean="0"/>
              <a:t>Quelque peu en sommeil </a:t>
            </a:r>
            <a:r>
              <a:rPr lang="fr-FR" sz="2400" dirty="0" smtClean="0">
                <a:solidFill>
                  <a:srgbClr val="FF0000"/>
                </a:solidFill>
              </a:rPr>
              <a:t>en 2014.</a:t>
            </a:r>
          </a:p>
          <a:p>
            <a:r>
              <a:rPr lang="fr-FR" sz="2400" dirty="0" smtClean="0"/>
              <a:t>Renouvellement de l’adhésion courant </a:t>
            </a:r>
            <a:r>
              <a:rPr lang="fr-FR" sz="2400" dirty="0" smtClean="0">
                <a:solidFill>
                  <a:srgbClr val="FF0000"/>
                </a:solidFill>
              </a:rPr>
              <a:t>2015</a:t>
            </a:r>
          </a:p>
          <a:p>
            <a:r>
              <a:rPr lang="fr-FR" sz="2400" dirty="0" smtClean="0"/>
              <a:t>Une nouvelle </a:t>
            </a:r>
            <a:r>
              <a:rPr lang="fr-FR" sz="2400" dirty="0" err="1" smtClean="0"/>
              <a:t>référente</a:t>
            </a:r>
            <a:r>
              <a:rPr lang="fr-FR" sz="2400" dirty="0" smtClean="0"/>
              <a:t> départementale pour les VAE, Michèle Prévost.</a:t>
            </a:r>
            <a:endParaRPr lang="fr-FR" sz="2400" dirty="0"/>
          </a:p>
        </p:txBody>
      </p:sp>
      <p:sp>
        <p:nvSpPr>
          <p:cNvPr id="4" name="Espace réservé du contenu 3"/>
          <p:cNvSpPr>
            <a:spLocks noGrp="1"/>
          </p:cNvSpPr>
          <p:nvPr>
            <p:ph sz="half" idx="2"/>
          </p:nvPr>
        </p:nvSpPr>
        <p:spPr>
          <a:xfrm>
            <a:off x="395536" y="3717032"/>
            <a:ext cx="8291264" cy="1296144"/>
          </a:xfrm>
        </p:spPr>
        <p:txBody>
          <a:bodyPr>
            <a:normAutofit lnSpcReduction="10000"/>
          </a:bodyPr>
          <a:lstStyle/>
          <a:p>
            <a:r>
              <a:rPr lang="fr-FR" sz="2400" b="1" u="sng" dirty="0" smtClean="0">
                <a:solidFill>
                  <a:srgbClr val="00B0F0"/>
                </a:solidFill>
              </a:rPr>
              <a:t>Projets pour 2015</a:t>
            </a:r>
            <a:r>
              <a:rPr lang="fr-FR" sz="2400" dirty="0" smtClean="0"/>
              <a:t>: augmentation du nombre des VAE dans le département avec des adhésions prévues à Elbeuf et Mont Saint-Aignan</a:t>
            </a:r>
            <a:endParaRPr lang="fr-FR" sz="2400" dirty="0"/>
          </a:p>
        </p:txBody>
      </p:sp>
      <p:pic>
        <p:nvPicPr>
          <p:cNvPr id="1026" name="Picture 2" descr="C:\Users\Toshiba\Documents\UNICEF\VAE\SECRETARIAT annuaires, logo, cartes de visite\logo.jpg"/>
          <p:cNvPicPr>
            <a:picLocks noChangeAspect="1" noChangeArrowheads="1"/>
          </p:cNvPicPr>
          <p:nvPr/>
        </p:nvPicPr>
        <p:blipFill>
          <a:blip r:embed="rId2" cstate="print"/>
          <a:srcRect/>
          <a:stretch>
            <a:fillRect/>
          </a:stretch>
        </p:blipFill>
        <p:spPr bwMode="auto">
          <a:xfrm>
            <a:off x="2843808" y="4800718"/>
            <a:ext cx="4205614" cy="1436593"/>
          </a:xfrm>
          <a:prstGeom prst="rect">
            <a:avLst/>
          </a:prstGeom>
          <a:noFill/>
        </p:spPr>
      </p:pic>
      <p:pic>
        <p:nvPicPr>
          <p:cNvPr id="7" name="Image 6" descr="C:\Users\Toshiba\AppData\Local\Temp\Carte-V2.jpg"/>
          <p:cNvPicPr/>
          <p:nvPr/>
        </p:nvPicPr>
        <p:blipFill>
          <a:blip r:embed="rId3" cstate="print"/>
          <a:srcRect/>
          <a:stretch>
            <a:fillRect/>
          </a:stretch>
        </p:blipFill>
        <p:spPr bwMode="auto">
          <a:xfrm>
            <a:off x="6012160" y="1268760"/>
            <a:ext cx="2880320" cy="208823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63688" y="188640"/>
            <a:ext cx="6408712" cy="936104"/>
          </a:xfrm>
        </p:spPr>
        <p:style>
          <a:lnRef idx="2">
            <a:schemeClr val="dk1"/>
          </a:lnRef>
          <a:fillRef idx="1">
            <a:schemeClr val="lt1"/>
          </a:fillRef>
          <a:effectRef idx="0">
            <a:schemeClr val="dk1"/>
          </a:effectRef>
          <a:fontRef idx="minor">
            <a:schemeClr val="dk1"/>
          </a:fontRef>
        </p:style>
        <p:txBody>
          <a:bodyPr>
            <a:normAutofit fontScale="90000"/>
          </a:bodyPr>
          <a:lstStyle/>
          <a:p>
            <a:pPr lvl="0"/>
            <a:r>
              <a:rPr lang="fr-FR" b="1" dirty="0" smtClean="0">
                <a:solidFill>
                  <a:srgbClr val="FF0000"/>
                </a:solidFill>
              </a:rPr>
              <a:t/>
            </a:r>
            <a:br>
              <a:rPr lang="fr-FR" b="1" dirty="0" smtClean="0">
                <a:solidFill>
                  <a:srgbClr val="FF0000"/>
                </a:solidFill>
              </a:rPr>
            </a:br>
            <a:r>
              <a:rPr lang="fr-FR" b="1" dirty="0" smtClean="0">
                <a:solidFill>
                  <a:srgbClr val="FF0000"/>
                </a:solidFill>
              </a:rPr>
              <a:t>COMMUNICATION</a:t>
            </a:r>
            <a:r>
              <a:rPr lang="fr-FR" dirty="0" smtClean="0"/>
              <a:t/>
            </a:r>
            <a:br>
              <a:rPr lang="fr-FR" dirty="0" smtClean="0"/>
            </a:br>
            <a:endParaRPr lang="fr-FR" dirty="0"/>
          </a:p>
        </p:txBody>
      </p:sp>
      <p:sp>
        <p:nvSpPr>
          <p:cNvPr id="3" name="Espace réservé du contenu 2"/>
          <p:cNvSpPr>
            <a:spLocks noGrp="1"/>
          </p:cNvSpPr>
          <p:nvPr>
            <p:ph sz="half" idx="1"/>
          </p:nvPr>
        </p:nvSpPr>
        <p:spPr>
          <a:xfrm>
            <a:off x="457200" y="1196753"/>
            <a:ext cx="7859216" cy="1800199"/>
          </a:xfrm>
        </p:spPr>
        <p:txBody>
          <a:bodyPr>
            <a:noAutofit/>
          </a:bodyPr>
          <a:lstStyle/>
          <a:p>
            <a:pPr lvl="0"/>
            <a:endParaRPr lang="fr-FR" sz="1600" b="1" dirty="0" smtClean="0">
              <a:solidFill>
                <a:srgbClr val="0070C0"/>
              </a:solidFill>
            </a:endParaRPr>
          </a:p>
          <a:p>
            <a:pPr lvl="0"/>
            <a:r>
              <a:rPr lang="fr-FR" sz="1600" b="1" dirty="0" smtClean="0">
                <a:solidFill>
                  <a:srgbClr val="0070C0"/>
                </a:solidFill>
              </a:rPr>
              <a:t>Les PROJETS pour 2014 étaient :</a:t>
            </a:r>
          </a:p>
          <a:p>
            <a:pPr lvl="0">
              <a:buNone/>
            </a:pPr>
            <a:r>
              <a:rPr lang="fr-FR" sz="2000" dirty="0" smtClean="0"/>
              <a:t>Développement </a:t>
            </a:r>
            <a:r>
              <a:rPr lang="fr-FR" sz="2000" dirty="0"/>
              <a:t>de la page </a:t>
            </a:r>
            <a:r>
              <a:rPr lang="fr-FR" sz="2000" dirty="0" err="1"/>
              <a:t>facebook</a:t>
            </a:r>
            <a:r>
              <a:rPr lang="fr-FR" sz="2000" dirty="0"/>
              <a:t> de notre comité par l’équipe jeunes. </a:t>
            </a:r>
            <a:endParaRPr lang="fr-FR" sz="2000" dirty="0" smtClean="0"/>
          </a:p>
          <a:p>
            <a:pPr lvl="0">
              <a:buNone/>
            </a:pPr>
            <a:r>
              <a:rPr lang="fr-FR" sz="2000" dirty="0" smtClean="0"/>
              <a:t>facebook.com/</a:t>
            </a:r>
            <a:r>
              <a:rPr lang="fr-FR" sz="2000" dirty="0" err="1" smtClean="0"/>
              <a:t>UnicefRouen</a:t>
            </a:r>
            <a:r>
              <a:rPr lang="fr-FR" sz="2000" dirty="0" smtClean="0"/>
              <a:t>, une </a:t>
            </a:r>
            <a:r>
              <a:rPr lang="fr-FR" sz="2000" dirty="0" err="1" smtClean="0"/>
              <a:t>newletter</a:t>
            </a:r>
            <a:r>
              <a:rPr lang="fr-FR" sz="2000" dirty="0" smtClean="0"/>
              <a:t>….</a:t>
            </a:r>
          </a:p>
          <a:p>
            <a:pPr lvl="0">
              <a:buNone/>
            </a:pPr>
            <a:endParaRPr lang="fr-FR" sz="1600" dirty="0"/>
          </a:p>
          <a:p>
            <a:pPr lvl="0">
              <a:buNone/>
            </a:pPr>
            <a:r>
              <a:rPr lang="fr-FR" sz="1600" dirty="0" smtClean="0"/>
              <a:t>.</a:t>
            </a:r>
            <a:endParaRPr lang="fr-FR" sz="1600" dirty="0"/>
          </a:p>
          <a:p>
            <a:endParaRPr lang="fr-FR" sz="1600" dirty="0"/>
          </a:p>
        </p:txBody>
      </p:sp>
      <p:sp>
        <p:nvSpPr>
          <p:cNvPr id="4" name="Espace réservé du contenu 3"/>
          <p:cNvSpPr>
            <a:spLocks noGrp="1"/>
          </p:cNvSpPr>
          <p:nvPr>
            <p:ph sz="half" idx="2"/>
          </p:nvPr>
        </p:nvSpPr>
        <p:spPr>
          <a:xfrm>
            <a:off x="539552" y="2708920"/>
            <a:ext cx="8147248" cy="3417243"/>
          </a:xfrm>
        </p:spPr>
        <p:txBody>
          <a:bodyPr>
            <a:normAutofit fontScale="85000" lnSpcReduction="10000"/>
          </a:bodyPr>
          <a:lstStyle/>
          <a:p>
            <a:pPr>
              <a:buNone/>
            </a:pPr>
            <a:r>
              <a:rPr lang="fr-FR" sz="2900" b="1" dirty="0" smtClean="0">
                <a:solidFill>
                  <a:srgbClr val="00B050"/>
                </a:solidFill>
              </a:rPr>
              <a:t>RÉALISÉ</a:t>
            </a:r>
            <a:endParaRPr lang="fr-FR" sz="2900" dirty="0" smtClean="0">
              <a:solidFill>
                <a:srgbClr val="00B050"/>
              </a:solidFill>
            </a:endParaRPr>
          </a:p>
          <a:p>
            <a:r>
              <a:rPr lang="fr-FR" sz="2600" b="1" dirty="0" smtClean="0"/>
              <a:t>Page </a:t>
            </a:r>
            <a:r>
              <a:rPr lang="fr-FR" sz="2600" b="1" dirty="0" err="1" smtClean="0"/>
              <a:t>facebook</a:t>
            </a:r>
            <a:r>
              <a:rPr lang="fr-FR" sz="2600" b="1" dirty="0" smtClean="0"/>
              <a:t>: </a:t>
            </a:r>
            <a:r>
              <a:rPr lang="fr-FR" sz="2600" i="1" dirty="0" smtClean="0"/>
              <a:t>elle nécessite une mise à jour permanente des infos, qu’elles soient locales ou nationales.</a:t>
            </a:r>
          </a:p>
          <a:p>
            <a:pPr>
              <a:buNone/>
            </a:pPr>
            <a:endParaRPr lang="fr-FR" sz="2600" i="1" dirty="0" smtClean="0"/>
          </a:p>
          <a:p>
            <a:r>
              <a:rPr lang="fr-FR" sz="2600" b="1" dirty="0" smtClean="0"/>
              <a:t>Fil de l’UNICEF: </a:t>
            </a:r>
            <a:r>
              <a:rPr lang="fr-FR" sz="2600" i="1" dirty="0" smtClean="0"/>
              <a:t>nécessite un travail important pour la rédaction et la mise en page. Recherche de photos, de titres,…..</a:t>
            </a:r>
          </a:p>
          <a:p>
            <a:pPr>
              <a:buNone/>
            </a:pPr>
            <a:r>
              <a:rPr lang="fr-FR" sz="2600" i="1" dirty="0" smtClean="0"/>
              <a:t> 	La première lettre est sortie en novembre 2014 et nous en sommes à la 8°.</a:t>
            </a:r>
          </a:p>
          <a:p>
            <a:pPr>
              <a:buNone/>
            </a:pPr>
            <a:r>
              <a:rPr lang="fr-FR" sz="2600" i="1" dirty="0" smtClean="0"/>
              <a:t>	Il n’y a pas de régularité de parution.</a:t>
            </a:r>
          </a:p>
          <a:p>
            <a:pPr>
              <a:buNone/>
            </a:pPr>
            <a:endParaRPr lang="fr-FR" sz="2900" dirty="0" smtClean="0"/>
          </a:p>
          <a:p>
            <a:endParaRPr lang="fr-FR" dirty="0" smtClean="0"/>
          </a:p>
          <a:p>
            <a:endParaRPr lang="fr-F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rot="10800000" flipV="1">
            <a:off x="467544" y="893957"/>
            <a:ext cx="7992888" cy="3046988"/>
          </a:xfrm>
          <a:prstGeom prst="rect">
            <a:avLst/>
          </a:prstGeom>
        </p:spPr>
        <p:txBody>
          <a:bodyPr wrap="square">
            <a:spAutoFit/>
          </a:bodyPr>
          <a:lstStyle/>
          <a:p>
            <a:r>
              <a:rPr lang="fr-FR" sz="3200" b="1" dirty="0" smtClean="0">
                <a:solidFill>
                  <a:srgbClr val="FF0000"/>
                </a:solidFill>
              </a:rPr>
              <a:t>	POUR 2015 nous allons poursuivre</a:t>
            </a:r>
          </a:p>
          <a:p>
            <a:endParaRPr lang="fr-FR" sz="3200" dirty="0" smtClean="0">
              <a:solidFill>
                <a:srgbClr val="FF0000"/>
              </a:solidFill>
            </a:endParaRPr>
          </a:p>
          <a:p>
            <a:pPr>
              <a:buFontTx/>
              <a:buChar char="-"/>
            </a:pPr>
            <a:r>
              <a:rPr lang="fr-FR" sz="3200" dirty="0" smtClean="0"/>
              <a:t>en améliorant notre connaissance des médias locaux. </a:t>
            </a:r>
          </a:p>
          <a:p>
            <a:endParaRPr lang="fr-FR" sz="3200" dirty="0" smtClean="0"/>
          </a:p>
          <a:p>
            <a:pPr>
              <a:buFontTx/>
              <a:buChar char="-"/>
            </a:pPr>
            <a:r>
              <a:rPr lang="fr-FR" sz="3200" dirty="0" smtClean="0"/>
              <a:t>Avec la montée en puissance de </a:t>
            </a:r>
            <a:r>
              <a:rPr lang="fr-FR" sz="3200" dirty="0" err="1" smtClean="0"/>
              <a:t>Twitter</a:t>
            </a:r>
            <a:endParaRPr lang="fr-FR" sz="3200" dirty="0" smtClean="0"/>
          </a:p>
        </p:txBody>
      </p:sp>
      <p:sp>
        <p:nvSpPr>
          <p:cNvPr id="8" name="Rectangle 7"/>
          <p:cNvSpPr/>
          <p:nvPr/>
        </p:nvSpPr>
        <p:spPr>
          <a:xfrm>
            <a:off x="467544" y="3982998"/>
            <a:ext cx="7776864" cy="1384995"/>
          </a:xfrm>
          <a:prstGeom prst="rect">
            <a:avLst/>
          </a:prstGeom>
        </p:spPr>
        <p:txBody>
          <a:bodyPr wrap="square">
            <a:spAutoFit/>
          </a:bodyPr>
          <a:lstStyle/>
          <a:p>
            <a:endParaRPr lang="fr-FR" sz="2800" dirty="0" smtClean="0">
              <a:solidFill>
                <a:srgbClr val="FF0000"/>
              </a:solidFill>
            </a:endParaRPr>
          </a:p>
          <a:p>
            <a:r>
              <a:rPr lang="fr-FR" sz="2800" dirty="0" smtClean="0">
                <a:solidFill>
                  <a:srgbClr val="FF0000"/>
                </a:solidFill>
              </a:rPr>
              <a:t>Nous prévoyons aussi une formation aux outils de communication.</a:t>
            </a:r>
            <a:endParaRPr lang="fr-FR" sz="2800"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1187624" y="1052736"/>
            <a:ext cx="6840760" cy="369332"/>
          </a:xfrm>
          <a:prstGeom prst="rect">
            <a:avLst/>
          </a:prstGeom>
          <a:noFill/>
        </p:spPr>
        <p:txBody>
          <a:bodyPr wrap="square" rtlCol="0">
            <a:spAutoFit/>
          </a:bodyPr>
          <a:lstStyle/>
          <a:p>
            <a:r>
              <a:rPr lang="fr-FR" smtClean="0"/>
              <a:t>.</a:t>
            </a:r>
            <a:endParaRPr lang="fr-FR" dirty="0"/>
          </a:p>
        </p:txBody>
      </p:sp>
      <p:sp>
        <p:nvSpPr>
          <p:cNvPr id="8" name="ZoneTexte 7"/>
          <p:cNvSpPr txBox="1"/>
          <p:nvPr/>
        </p:nvSpPr>
        <p:spPr>
          <a:xfrm>
            <a:off x="755576" y="764704"/>
            <a:ext cx="7704856" cy="2954655"/>
          </a:xfrm>
          <a:prstGeom prst="rect">
            <a:avLst/>
          </a:prstGeom>
          <a:solidFill>
            <a:srgbClr val="00B0F0"/>
          </a:solidFill>
        </p:spPr>
        <p:txBody>
          <a:bodyPr wrap="square" rtlCol="0">
            <a:spAutoFit/>
          </a:bodyPr>
          <a:lstStyle/>
          <a:p>
            <a:pPr algn="ctr"/>
            <a:r>
              <a:rPr lang="fr-FR" sz="3200" dirty="0" smtClean="0">
                <a:solidFill>
                  <a:schemeClr val="bg1"/>
                </a:solidFill>
              </a:rPr>
              <a:t>Toutes ces actions, c’est grâce à vous, donateurs, bénévoles, adhérents, partenaires que nous avons pu les mener. </a:t>
            </a:r>
            <a:br>
              <a:rPr lang="fr-FR" sz="3200" dirty="0" smtClean="0">
                <a:solidFill>
                  <a:schemeClr val="bg1"/>
                </a:solidFill>
              </a:rPr>
            </a:br>
            <a:r>
              <a:rPr lang="fr-FR" sz="4000" dirty="0" smtClean="0">
                <a:solidFill>
                  <a:schemeClr val="bg1"/>
                </a:solidFill>
              </a:rPr>
              <a:t>Merci, </a:t>
            </a:r>
          </a:p>
          <a:p>
            <a:pPr algn="ctr"/>
            <a:r>
              <a:rPr lang="fr-FR" sz="3200" dirty="0" smtClean="0">
                <a:solidFill>
                  <a:schemeClr val="bg1"/>
                </a:solidFill>
              </a:rPr>
              <a:t>et plus que jamais restons mobilisés en 2015</a:t>
            </a:r>
          </a:p>
          <a:p>
            <a:endParaRPr lang="fr-FR" dirty="0"/>
          </a:p>
        </p:txBody>
      </p:sp>
      <p:pic>
        <p:nvPicPr>
          <p:cNvPr id="1026" name="Image 1" descr="http://www.unicef.fr/mediastore/FCKeditor/Image/signature/signature-unicef.gif">
            <a:hlinkClick r:id="rId2"/>
          </p:cNvPr>
          <p:cNvPicPr>
            <a:picLocks noChangeAspect="1" noChangeArrowheads="1"/>
          </p:cNvPicPr>
          <p:nvPr/>
        </p:nvPicPr>
        <p:blipFill>
          <a:blip r:embed="rId3" cstate="print"/>
          <a:srcRect/>
          <a:stretch>
            <a:fillRect/>
          </a:stretch>
        </p:blipFill>
        <p:spPr bwMode="auto">
          <a:xfrm>
            <a:off x="2771800" y="4223294"/>
            <a:ext cx="4104456" cy="2180659"/>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3568" y="764704"/>
            <a:ext cx="7774632" cy="3168352"/>
          </a:xfrm>
        </p:spPr>
        <p:txBody>
          <a:bodyPr>
            <a:normAutofit fontScale="90000"/>
          </a:bodyPr>
          <a:lstStyle/>
          <a:p>
            <a:pPr algn="l"/>
            <a:r>
              <a:rPr lang="fr-FR" sz="2700" b="1" dirty="0" smtClean="0"/>
              <a:t/>
            </a:r>
            <a:br>
              <a:rPr lang="fr-FR" sz="2700" b="1" dirty="0" smtClean="0"/>
            </a:br>
            <a:r>
              <a:rPr lang="fr-FR" sz="2700" b="1" dirty="0" smtClean="0"/>
              <a:t>	</a:t>
            </a:r>
            <a:br>
              <a:rPr lang="fr-FR" sz="2700" b="1" dirty="0" smtClean="0"/>
            </a:br>
            <a:r>
              <a:rPr lang="fr-FR" sz="2700" b="1" dirty="0" smtClean="0"/>
              <a:t>	Le rôle des bénévoles évolue.</a:t>
            </a:r>
            <a:br>
              <a:rPr lang="fr-FR" sz="2700" b="1" dirty="0" smtClean="0"/>
            </a:br>
            <a:r>
              <a:rPr lang="fr-FR" sz="2700" dirty="0" smtClean="0"/>
              <a:t/>
            </a:r>
            <a:br>
              <a:rPr lang="fr-FR" sz="2700" dirty="0" smtClean="0"/>
            </a:br>
            <a:r>
              <a:rPr lang="fr-FR" sz="2700" dirty="0" smtClean="0"/>
              <a:t>*  Nous avons toujours besoin de « vendeurs ». </a:t>
            </a:r>
            <a:br>
              <a:rPr lang="fr-FR" sz="2700" dirty="0" smtClean="0"/>
            </a:br>
            <a:r>
              <a:rPr lang="fr-FR" sz="2700" dirty="0" smtClean="0"/>
              <a:t>*  Et nous avons de plus en plus besoin de « plaideurs ».</a:t>
            </a:r>
            <a:br>
              <a:rPr lang="fr-FR" sz="2700" dirty="0" smtClean="0"/>
            </a:br>
            <a:r>
              <a:rPr lang="fr-FR" sz="2700" dirty="0" smtClean="0"/>
              <a:t>L’Engagement est toujours ponctuel mais étalé sur l’année.</a:t>
            </a:r>
            <a:br>
              <a:rPr lang="fr-FR" sz="2700" dirty="0" smtClean="0"/>
            </a:br>
            <a:r>
              <a:rPr lang="fr-FR" sz="2700" dirty="0" smtClean="0"/>
              <a:t>*  Au fur et à mesure de cette présentation, nous vous dirons quels projets nous pouvons mener en fonction de la disponibilité des bénévoles. </a:t>
            </a:r>
            <a:r>
              <a:rPr lang="fr-FR" dirty="0" smtClean="0"/>
              <a:t/>
            </a:r>
            <a:br>
              <a:rPr lang="fr-FR" dirty="0" smtClean="0"/>
            </a:br>
            <a:endParaRPr lang="fr-FR" dirty="0"/>
          </a:p>
        </p:txBody>
      </p:sp>
      <p:sp>
        <p:nvSpPr>
          <p:cNvPr id="3" name="Sous-titre 2"/>
          <p:cNvSpPr>
            <a:spLocks noGrp="1"/>
          </p:cNvSpPr>
          <p:nvPr>
            <p:ph type="subTitle" idx="1"/>
          </p:nvPr>
        </p:nvSpPr>
        <p:spPr>
          <a:xfrm>
            <a:off x="683568" y="3886200"/>
            <a:ext cx="7848872" cy="1752600"/>
          </a:xfrm>
        </p:spPr>
        <p:txBody>
          <a:bodyPr/>
          <a:lstStyle/>
          <a:p>
            <a:endParaRPr lang="fr-FR" dirty="0" smtClean="0">
              <a:solidFill>
                <a:srgbClr val="FF0000"/>
              </a:solidFill>
            </a:endParaRPr>
          </a:p>
          <a:p>
            <a:r>
              <a:rPr lang="fr-FR" b="1" dirty="0" smtClean="0">
                <a:solidFill>
                  <a:srgbClr val="FF0000"/>
                </a:solidFill>
              </a:rPr>
              <a:t>L’organisation des Comités évolue aussi.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7"/>
          <p:cNvSpPr txBox="1">
            <a:spLocks noChangeArrowheads="1"/>
          </p:cNvSpPr>
          <p:nvPr/>
        </p:nvSpPr>
        <p:spPr bwMode="auto">
          <a:xfrm>
            <a:off x="3084513" y="3933825"/>
            <a:ext cx="5816600" cy="2028825"/>
          </a:xfrm>
          <a:prstGeom prst="rect">
            <a:avLst/>
          </a:prstGeom>
          <a:noFill/>
          <a:ln w="9525">
            <a:noFill/>
            <a:miter lim="800000"/>
            <a:headEnd/>
            <a:tailEnd/>
          </a:ln>
        </p:spPr>
        <p:txBody>
          <a:bodyPr>
            <a:spAutoFit/>
          </a:bodyPr>
          <a:lstStyle/>
          <a:p>
            <a:pPr algn="ctr" defTabSz="457200" eaLnBrk="1" hangingPunct="1">
              <a:lnSpc>
                <a:spcPts val="1800"/>
              </a:lnSpc>
              <a:spcBef>
                <a:spcPct val="50000"/>
              </a:spcBef>
            </a:pPr>
            <a:endParaRPr lang="fr-FR" altLang="fr-FR" sz="3600" b="1"/>
          </a:p>
          <a:p>
            <a:pPr algn="ctr" defTabSz="457200" eaLnBrk="1" hangingPunct="1">
              <a:lnSpc>
                <a:spcPts val="1800"/>
              </a:lnSpc>
              <a:spcBef>
                <a:spcPct val="50000"/>
              </a:spcBef>
            </a:pPr>
            <a:r>
              <a:rPr lang="fr-FR" altLang="fr-FR" sz="3600" b="1"/>
              <a:t>Projet </a:t>
            </a:r>
          </a:p>
          <a:p>
            <a:pPr defTabSz="457200" eaLnBrk="1" hangingPunct="1">
              <a:lnSpc>
                <a:spcPts val="1800"/>
              </a:lnSpc>
              <a:spcBef>
                <a:spcPct val="50000"/>
              </a:spcBef>
            </a:pPr>
            <a:r>
              <a:rPr lang="fr-FR" altLang="fr-FR" sz="3800" b="1"/>
              <a:t>Futur Réseau Bénévole</a:t>
            </a:r>
          </a:p>
          <a:p>
            <a:pPr algn="ctr" defTabSz="457200" eaLnBrk="1" hangingPunct="1">
              <a:lnSpc>
                <a:spcPts val="1800"/>
              </a:lnSpc>
              <a:spcBef>
                <a:spcPct val="50000"/>
              </a:spcBef>
            </a:pPr>
            <a:r>
              <a:rPr lang="fr-FR" altLang="fr-FR" sz="3000" b="1">
                <a:solidFill>
                  <a:srgbClr val="0066FF"/>
                </a:solidFill>
              </a:rPr>
              <a:t/>
            </a:r>
            <a:br>
              <a:rPr lang="fr-FR" altLang="fr-FR" sz="3000" b="1">
                <a:solidFill>
                  <a:srgbClr val="0066FF"/>
                </a:solidFill>
              </a:rPr>
            </a:br>
            <a:endParaRPr lang="en-US" altLang="fr-FR" sz="3000" b="1">
              <a:solidFill>
                <a:schemeClr val="bg1"/>
              </a:solidFill>
              <a:latin typeface="Arial Bold"/>
              <a:ea typeface="Arial Bold"/>
              <a:cs typeface="Arial Bold"/>
            </a:endParaRPr>
          </a:p>
        </p:txBody>
      </p:sp>
      <p:pic>
        <p:nvPicPr>
          <p:cNvPr id="18435" name="Picture 8" descr="UNICEF logo_White.png"/>
          <p:cNvPicPr>
            <a:picLocks noChangeAspect="1"/>
          </p:cNvPicPr>
          <p:nvPr/>
        </p:nvPicPr>
        <p:blipFill>
          <a:blip r:embed="rId2" cstate="print"/>
          <a:srcRect/>
          <a:stretch>
            <a:fillRect/>
          </a:stretch>
        </p:blipFill>
        <p:spPr bwMode="auto">
          <a:xfrm>
            <a:off x="6553200" y="393700"/>
            <a:ext cx="2168525" cy="520700"/>
          </a:xfrm>
          <a:prstGeom prst="rect">
            <a:avLst/>
          </a:prstGeom>
          <a:noFill/>
          <a:ln w="9525">
            <a:noFill/>
            <a:miter lim="800000"/>
            <a:headEnd/>
            <a:tailEnd/>
          </a:ln>
        </p:spPr>
      </p:pic>
      <p:cxnSp>
        <p:nvCxnSpPr>
          <p:cNvPr id="14" name="Straight Connector 13"/>
          <p:cNvCxnSpPr/>
          <p:nvPr/>
        </p:nvCxnSpPr>
        <p:spPr>
          <a:xfrm>
            <a:off x="3327400" y="6615113"/>
            <a:ext cx="5816600" cy="1587"/>
          </a:xfrm>
          <a:prstGeom prst="line">
            <a:avLst/>
          </a:prstGeom>
          <a:ln w="50800" cap="flat" cmpd="sng" algn="ctr">
            <a:solidFill>
              <a:srgbClr val="0099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8437" name="fancybox-img" descr="« Bénévole, pourquoi pas moi ? », Unicef"/>
          <p:cNvPicPr>
            <a:picLocks noChangeAspect="1" noChangeArrowheads="1"/>
          </p:cNvPicPr>
          <p:nvPr/>
        </p:nvPicPr>
        <p:blipFill>
          <a:blip r:embed="rId3" cstate="print"/>
          <a:srcRect/>
          <a:stretch>
            <a:fillRect/>
          </a:stretch>
        </p:blipFill>
        <p:spPr bwMode="auto">
          <a:xfrm>
            <a:off x="323850" y="44450"/>
            <a:ext cx="2438400" cy="3635375"/>
          </a:xfrm>
          <a:prstGeom prst="rect">
            <a:avLst/>
          </a:prstGeom>
          <a:noFill/>
          <a:ln w="9525">
            <a:noFill/>
            <a:miter lim="800000"/>
            <a:headEnd/>
            <a:tailEnd/>
          </a:ln>
        </p:spPr>
      </p:pic>
      <p:pic>
        <p:nvPicPr>
          <p:cNvPr id="18438" name="il_fi" descr="http://www.unicef.fr/sites/default/files/imagecache/unicef_actu_full/images/unicef_benevolat_600-340.jpg"/>
          <p:cNvPicPr>
            <a:picLocks noChangeAspect="1" noChangeArrowheads="1"/>
          </p:cNvPicPr>
          <p:nvPr/>
        </p:nvPicPr>
        <p:blipFill>
          <a:blip r:embed="rId4" cstate="print"/>
          <a:srcRect/>
          <a:stretch>
            <a:fillRect/>
          </a:stretch>
        </p:blipFill>
        <p:spPr bwMode="auto">
          <a:xfrm>
            <a:off x="2762250" y="0"/>
            <a:ext cx="5959475" cy="3679825"/>
          </a:xfrm>
          <a:prstGeom prst="rect">
            <a:avLst/>
          </a:prstGeom>
          <a:noFill/>
          <a:ln w="9525">
            <a:noFill/>
            <a:miter lim="800000"/>
            <a:headEnd/>
            <a:tailEnd/>
          </a:ln>
        </p:spPr>
      </p:pic>
      <p:pic>
        <p:nvPicPr>
          <p:cNvPr id="18439" name="il_fi" descr="http://www.unicef.fr/userfiles/UNICEF-France.jpg"/>
          <p:cNvPicPr>
            <a:picLocks noChangeAspect="1" noChangeArrowheads="1"/>
          </p:cNvPicPr>
          <p:nvPr/>
        </p:nvPicPr>
        <p:blipFill>
          <a:blip r:embed="rId5" cstate="print"/>
          <a:srcRect/>
          <a:stretch>
            <a:fillRect/>
          </a:stretch>
        </p:blipFill>
        <p:spPr bwMode="auto">
          <a:xfrm>
            <a:off x="220663" y="4251325"/>
            <a:ext cx="2644775" cy="2519363"/>
          </a:xfrm>
          <a:prstGeom prst="rect">
            <a:avLst/>
          </a:prstGeom>
          <a:noFill/>
          <a:ln w="9525">
            <a:noFill/>
            <a:miter lim="800000"/>
            <a:headEnd/>
            <a:tailEnd/>
          </a:ln>
        </p:spPr>
      </p:pic>
      <p:pic>
        <p:nvPicPr>
          <p:cNvPr id="18440" name="il_fi" descr="http://www.santelog.com/uploaded3/images/Actus%2017/VISUEL%20UNICEF.jpg"/>
          <p:cNvPicPr>
            <a:picLocks noChangeAspect="1" noChangeArrowheads="1"/>
          </p:cNvPicPr>
          <p:nvPr/>
        </p:nvPicPr>
        <p:blipFill>
          <a:blip r:embed="rId6" cstate="print"/>
          <a:srcRect/>
          <a:stretch>
            <a:fillRect/>
          </a:stretch>
        </p:blipFill>
        <p:spPr bwMode="auto">
          <a:xfrm rot="-692797">
            <a:off x="284163" y="2697163"/>
            <a:ext cx="2492375" cy="1601787"/>
          </a:xfrm>
          <a:prstGeom prst="rect">
            <a:avLst/>
          </a:prstGeom>
          <a:noFill/>
          <a:ln w="9525">
            <a:noFill/>
            <a:miter lim="800000"/>
            <a:headEnd/>
            <a:tailEnd/>
          </a:ln>
        </p:spPr>
      </p:pic>
      <p:sp>
        <p:nvSpPr>
          <p:cNvPr id="18441" name="Espace réservé du numéro de diapositive 8"/>
          <p:cNvSpPr>
            <a:spLocks noGrp="1"/>
          </p:cNvSpPr>
          <p:nvPr>
            <p:ph type="sldNum" sz="quarter" idx="12"/>
          </p:nvPr>
        </p:nvSpPr>
        <p:spPr>
          <a:noFill/>
          <a:ln>
            <a:miter lim="800000"/>
            <a:headEnd/>
            <a:tailEnd/>
          </a:ln>
        </p:spPr>
        <p:txBody>
          <a:bodyPr/>
          <a:lstStyle/>
          <a:p>
            <a:fld id="{4842D710-24F3-40DC-B8F3-E01C83F291E5}" type="slidenum">
              <a:rPr lang="fr-FR" altLang="fr-FR" smtClean="0"/>
              <a:pPr/>
              <a:t>4</a:t>
            </a:fld>
            <a:endParaRPr lang="fr-FR" altLang="fr-FR"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solidFill>
            <a:srgbClr val="0099FF"/>
          </a:solidFill>
          <a:ln>
            <a:solidFill>
              <a:schemeClr val="tx1"/>
            </a:solidFill>
          </a:ln>
        </p:spPr>
        <p:txBody>
          <a:bodyPr/>
          <a:lstStyle/>
          <a:p>
            <a:pPr eaLnBrk="1" hangingPunct="1"/>
            <a:r>
              <a:rPr lang="fr-FR" altLang="fr-FR" sz="4000" smtClean="0">
                <a:solidFill>
                  <a:schemeClr val="bg1"/>
                </a:solidFill>
              </a:rPr>
              <a:t>Un projet incontournable !</a:t>
            </a:r>
          </a:p>
        </p:txBody>
      </p:sp>
      <p:sp>
        <p:nvSpPr>
          <p:cNvPr id="3075" name="Rectangle 3"/>
          <p:cNvSpPr>
            <a:spLocks noGrp="1" noChangeArrowheads="1"/>
          </p:cNvSpPr>
          <p:nvPr>
            <p:ph type="body" idx="1"/>
          </p:nvPr>
        </p:nvSpPr>
        <p:spPr>
          <a:xfrm>
            <a:off x="468313" y="1844824"/>
            <a:ext cx="8229600" cy="4536504"/>
          </a:xfrm>
        </p:spPr>
        <p:txBody>
          <a:bodyPr/>
          <a:lstStyle/>
          <a:p>
            <a:pPr marL="0" indent="0" eaLnBrk="1" hangingPunct="1">
              <a:buFontTx/>
              <a:buNone/>
              <a:defRPr/>
            </a:pPr>
            <a:endParaRPr lang="fr-FR" sz="2000" b="1" i="1" dirty="0" smtClean="0">
              <a:solidFill>
                <a:schemeClr val="tx2">
                  <a:lumMod val="60000"/>
                  <a:lumOff val="40000"/>
                </a:schemeClr>
              </a:solidFill>
              <a:cs typeface="Arial" pitchFamily="34" charset="0"/>
            </a:endParaRPr>
          </a:p>
          <a:p>
            <a:pPr marL="0" indent="0" eaLnBrk="1" hangingPunct="1">
              <a:buFontTx/>
              <a:buNone/>
              <a:defRPr/>
            </a:pPr>
            <a:endParaRPr lang="fr-FR" sz="2000" b="1" i="1" dirty="0" smtClean="0">
              <a:solidFill>
                <a:schemeClr val="tx2">
                  <a:lumMod val="60000"/>
                  <a:lumOff val="40000"/>
                </a:schemeClr>
              </a:solidFill>
              <a:cs typeface="Arial" pitchFamily="34" charset="0"/>
            </a:endParaRPr>
          </a:p>
          <a:p>
            <a:pPr marL="0" indent="0" eaLnBrk="1" hangingPunct="1">
              <a:buFontTx/>
              <a:buNone/>
              <a:defRPr/>
            </a:pPr>
            <a:endParaRPr lang="fr-FR" sz="2000" b="1" i="1" dirty="0" smtClean="0">
              <a:solidFill>
                <a:schemeClr val="tx2">
                  <a:lumMod val="60000"/>
                  <a:lumOff val="40000"/>
                </a:schemeClr>
              </a:solidFill>
              <a:cs typeface="Arial" pitchFamily="34" charset="0"/>
            </a:endParaRPr>
          </a:p>
          <a:p>
            <a:pPr marL="0" indent="0" eaLnBrk="1" hangingPunct="1">
              <a:buFontTx/>
              <a:buNone/>
              <a:defRPr/>
            </a:pPr>
            <a:endParaRPr lang="fr-FR" sz="2000" b="1" i="1" dirty="0" smtClean="0">
              <a:solidFill>
                <a:schemeClr val="tx2">
                  <a:lumMod val="60000"/>
                  <a:lumOff val="40000"/>
                </a:schemeClr>
              </a:solidFill>
              <a:cs typeface="Arial" pitchFamily="34" charset="0"/>
            </a:endParaRPr>
          </a:p>
          <a:p>
            <a:pPr marL="0" indent="0" eaLnBrk="1" hangingPunct="1">
              <a:buFontTx/>
              <a:buNone/>
              <a:defRPr/>
            </a:pPr>
            <a:endParaRPr lang="fr-FR" sz="2000" b="1" i="1" dirty="0" smtClean="0">
              <a:solidFill>
                <a:schemeClr val="tx2">
                  <a:lumMod val="60000"/>
                  <a:lumOff val="40000"/>
                </a:schemeClr>
              </a:solidFill>
              <a:cs typeface="Arial" pitchFamily="34" charset="0"/>
            </a:endParaRPr>
          </a:p>
          <a:p>
            <a:pPr marL="0" indent="0" eaLnBrk="1" hangingPunct="1">
              <a:buFontTx/>
              <a:buNone/>
              <a:defRPr/>
            </a:pPr>
            <a:endParaRPr lang="fr-FR" sz="800" b="1" i="1" dirty="0" smtClean="0">
              <a:solidFill>
                <a:schemeClr val="tx2">
                  <a:lumMod val="60000"/>
                  <a:lumOff val="40000"/>
                </a:schemeClr>
              </a:solidFill>
              <a:cs typeface="Arial" pitchFamily="34" charset="0"/>
            </a:endParaRPr>
          </a:p>
          <a:p>
            <a:pPr marL="0" indent="0" eaLnBrk="1" hangingPunct="1">
              <a:buFontTx/>
              <a:buNone/>
              <a:defRPr/>
            </a:pPr>
            <a:r>
              <a:rPr lang="fr-FR" sz="2000" b="1" i="1" dirty="0" smtClean="0">
                <a:solidFill>
                  <a:schemeClr val="tx2">
                    <a:lumMod val="60000"/>
                    <a:lumOff val="40000"/>
                  </a:schemeClr>
                </a:solidFill>
                <a:cs typeface="Arial" pitchFamily="34" charset="0"/>
              </a:rPr>
              <a:t>« Adapter l’ organisation du réseau aux priorités stratégiques »</a:t>
            </a:r>
          </a:p>
          <a:p>
            <a:pPr marL="0" indent="0" eaLnBrk="1" hangingPunct="1">
              <a:buFontTx/>
              <a:buNone/>
              <a:defRPr/>
            </a:pPr>
            <a:endParaRPr lang="fr-FR" sz="800" b="1" i="1" dirty="0" smtClean="0">
              <a:solidFill>
                <a:schemeClr val="tx2">
                  <a:lumMod val="60000"/>
                  <a:lumOff val="40000"/>
                </a:schemeClr>
              </a:solidFill>
              <a:cs typeface="Arial" pitchFamily="34" charset="0"/>
            </a:endParaRPr>
          </a:p>
          <a:p>
            <a:pPr lvl="4" eaLnBrk="1" hangingPunct="1">
              <a:buClr>
                <a:srgbClr val="00B0F0"/>
              </a:buClr>
              <a:buFont typeface="Arial" panose="020B0604020202020204" pitchFamily="34" charset="0"/>
              <a:buChar char="•"/>
              <a:defRPr/>
            </a:pPr>
            <a:r>
              <a:rPr lang="fr-FR" sz="1800" b="1" dirty="0" smtClean="0">
                <a:solidFill>
                  <a:schemeClr val="tx1">
                    <a:lumMod val="50000"/>
                    <a:lumOff val="50000"/>
                  </a:schemeClr>
                </a:solidFill>
                <a:cs typeface="Arial" pitchFamily="34" charset="0"/>
              </a:rPr>
              <a:t>transition de l‘activité cartes </a:t>
            </a:r>
          </a:p>
          <a:p>
            <a:pPr lvl="4" eaLnBrk="1" hangingPunct="1">
              <a:buClr>
                <a:srgbClr val="00B0F0"/>
              </a:buClr>
              <a:buFont typeface="Arial" panose="020B0604020202020204" pitchFamily="34" charset="0"/>
              <a:buChar char="•"/>
              <a:defRPr/>
            </a:pPr>
            <a:r>
              <a:rPr lang="fr-FR" sz="1800" b="1" dirty="0" smtClean="0">
                <a:solidFill>
                  <a:schemeClr val="tx1">
                    <a:lumMod val="50000"/>
                    <a:lumOff val="50000"/>
                  </a:schemeClr>
                </a:solidFill>
                <a:cs typeface="Arial" pitchFamily="34" charset="0"/>
              </a:rPr>
              <a:t>focalisation sur les actions de plaidoyer redéfinies</a:t>
            </a:r>
          </a:p>
          <a:p>
            <a:pPr lvl="4" eaLnBrk="1" hangingPunct="1">
              <a:buClr>
                <a:srgbClr val="00B0F0"/>
              </a:buClr>
              <a:buFont typeface="Arial" panose="020B0604020202020204" pitchFamily="34" charset="0"/>
              <a:buChar char="•"/>
              <a:defRPr/>
            </a:pPr>
            <a:r>
              <a:rPr lang="fr-FR" sz="1800" b="1" dirty="0" smtClean="0">
                <a:solidFill>
                  <a:schemeClr val="tx1">
                    <a:lumMod val="50000"/>
                    <a:lumOff val="50000"/>
                  </a:schemeClr>
                </a:solidFill>
                <a:cs typeface="Arial" pitchFamily="34" charset="0"/>
              </a:rPr>
              <a:t>développement de nouvelles activités de collecte</a:t>
            </a:r>
          </a:p>
          <a:p>
            <a:pPr lvl="4" eaLnBrk="1" hangingPunct="1">
              <a:buClr>
                <a:srgbClr val="00B0F0"/>
              </a:buClr>
              <a:buFont typeface="Arial" panose="020B0604020202020204" pitchFamily="34" charset="0"/>
              <a:buChar char="•"/>
              <a:defRPr/>
            </a:pPr>
            <a:r>
              <a:rPr lang="fr-FR" sz="1800" b="1" dirty="0" smtClean="0">
                <a:solidFill>
                  <a:schemeClr val="tx1">
                    <a:lumMod val="50000"/>
                    <a:lumOff val="50000"/>
                  </a:schemeClr>
                </a:solidFill>
                <a:cs typeface="Arial" pitchFamily="34" charset="0"/>
              </a:rPr>
              <a:t>nouvelle organisation territoriale</a:t>
            </a:r>
          </a:p>
          <a:p>
            <a:pPr eaLnBrk="1" hangingPunct="1">
              <a:buFontTx/>
              <a:buNone/>
              <a:defRPr/>
            </a:pPr>
            <a:endParaRPr lang="fr-FR" altLang="fr-FR" dirty="0" smtClean="0"/>
          </a:p>
        </p:txBody>
      </p:sp>
      <p:sp>
        <p:nvSpPr>
          <p:cNvPr id="19460" name="Text Box 4"/>
          <p:cNvSpPr txBox="1">
            <a:spLocks noChangeArrowheads="1"/>
          </p:cNvSpPr>
          <p:nvPr/>
        </p:nvSpPr>
        <p:spPr bwMode="auto">
          <a:xfrm>
            <a:off x="674688" y="2509838"/>
            <a:ext cx="4989512" cy="646112"/>
          </a:xfrm>
          <a:prstGeom prst="rect">
            <a:avLst/>
          </a:prstGeom>
          <a:noFill/>
          <a:ln w="9525">
            <a:noFill/>
            <a:miter lim="800000"/>
            <a:headEnd/>
            <a:tailEnd/>
          </a:ln>
        </p:spPr>
        <p:txBody>
          <a:bodyPr>
            <a:spAutoFit/>
          </a:bodyPr>
          <a:lstStyle/>
          <a:p>
            <a:pPr eaLnBrk="1" hangingPunct="1"/>
            <a:r>
              <a:rPr lang="fr-FR" altLang="fr-FR" sz="2800" i="1">
                <a:solidFill>
                  <a:srgbClr val="00B0F0"/>
                </a:solidFill>
              </a:rPr>
              <a:t>	</a:t>
            </a:r>
            <a:r>
              <a:rPr lang="fr-FR" altLang="fr-FR" sz="3600" i="1">
                <a:solidFill>
                  <a:srgbClr val="00B0F0"/>
                </a:solidFill>
              </a:rPr>
              <a:t>Le contexte :</a:t>
            </a:r>
          </a:p>
        </p:txBody>
      </p:sp>
      <p:pic>
        <p:nvPicPr>
          <p:cNvPr id="19461" name="Picture 2"/>
          <p:cNvPicPr>
            <a:picLocks noChangeAspect="1" noChangeArrowheads="1"/>
          </p:cNvPicPr>
          <p:nvPr/>
        </p:nvPicPr>
        <p:blipFill>
          <a:blip r:embed="rId2" cstate="print"/>
          <a:srcRect/>
          <a:stretch>
            <a:fillRect/>
          </a:stretch>
        </p:blipFill>
        <p:spPr bwMode="auto">
          <a:xfrm>
            <a:off x="5724128" y="1556792"/>
            <a:ext cx="2636838" cy="2136775"/>
          </a:xfrm>
          <a:prstGeom prst="rect">
            <a:avLst/>
          </a:prstGeom>
          <a:noFill/>
          <a:ln w="9525">
            <a:noFill/>
            <a:miter lim="800000"/>
            <a:headEnd/>
            <a:tailEnd/>
          </a:ln>
        </p:spPr>
      </p:pic>
      <p:sp>
        <p:nvSpPr>
          <p:cNvPr id="19462" name="Espace réservé du numéro de diapositive 5"/>
          <p:cNvSpPr>
            <a:spLocks noGrp="1"/>
          </p:cNvSpPr>
          <p:nvPr>
            <p:ph type="sldNum" sz="quarter" idx="12"/>
          </p:nvPr>
        </p:nvSpPr>
        <p:spPr>
          <a:noFill/>
          <a:ln>
            <a:miter lim="800000"/>
            <a:headEnd/>
            <a:tailEnd/>
          </a:ln>
        </p:spPr>
        <p:txBody>
          <a:bodyPr/>
          <a:lstStyle/>
          <a:p>
            <a:fld id="{70D96F79-71E1-4C33-9D6B-AFA5A80CE3D0}" type="slidenum">
              <a:rPr lang="fr-FR" altLang="fr-FR" smtClean="0"/>
              <a:pPr/>
              <a:t>5</a:t>
            </a:fld>
            <a:endParaRPr lang="fr-FR" altLang="fr-FR"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solidFill>
            <a:srgbClr val="0099FF"/>
          </a:solidFill>
          <a:ln>
            <a:solidFill>
              <a:schemeClr val="tx1"/>
            </a:solidFill>
          </a:ln>
        </p:spPr>
        <p:txBody>
          <a:bodyPr/>
          <a:lstStyle/>
          <a:p>
            <a:pPr eaLnBrk="1" hangingPunct="1"/>
            <a:r>
              <a:rPr lang="fr-FR" altLang="fr-FR" sz="4000" smtClean="0">
                <a:solidFill>
                  <a:schemeClr val="bg1"/>
                </a:solidFill>
              </a:rPr>
              <a:t>Une cartographie repensée</a:t>
            </a:r>
          </a:p>
        </p:txBody>
      </p:sp>
      <p:sp>
        <p:nvSpPr>
          <p:cNvPr id="9219" name="Rectangle 3"/>
          <p:cNvSpPr>
            <a:spLocks noGrp="1" noChangeArrowheads="1"/>
          </p:cNvSpPr>
          <p:nvPr>
            <p:ph type="body" idx="1"/>
          </p:nvPr>
        </p:nvSpPr>
        <p:spPr>
          <a:xfrm>
            <a:off x="468313" y="2332038"/>
            <a:ext cx="8675687" cy="4525962"/>
          </a:xfrm>
        </p:spPr>
        <p:txBody>
          <a:bodyPr/>
          <a:lstStyle/>
          <a:p>
            <a:pPr marL="0" indent="0" eaLnBrk="1" hangingPunct="1">
              <a:buFontTx/>
              <a:buNone/>
              <a:defRPr/>
            </a:pPr>
            <a:r>
              <a:rPr lang="fr-FR" altLang="fr-FR" sz="2400" dirty="0" smtClean="0"/>
              <a:t>Une implantation géographique </a:t>
            </a:r>
          </a:p>
          <a:p>
            <a:pPr marL="0" indent="0" eaLnBrk="1" hangingPunct="1">
              <a:buFontTx/>
              <a:buNone/>
              <a:defRPr/>
            </a:pPr>
            <a:endParaRPr lang="fr-FR" altLang="fr-FR" sz="800" dirty="0" smtClean="0"/>
          </a:p>
          <a:p>
            <a:pPr marL="0" indent="0" eaLnBrk="1" hangingPunct="1">
              <a:buFontTx/>
              <a:buNone/>
              <a:defRPr/>
            </a:pPr>
            <a:r>
              <a:rPr lang="fr-FR" altLang="fr-FR" sz="2400" dirty="0" smtClean="0"/>
              <a:t>	- recentrée </a:t>
            </a:r>
            <a:r>
              <a:rPr lang="fr-FR" altLang="fr-FR" sz="2000" dirty="0" smtClean="0"/>
              <a:t>autour des pôles économiques et universitaires</a:t>
            </a:r>
          </a:p>
          <a:p>
            <a:pPr marL="0" indent="0" eaLnBrk="1" hangingPunct="1">
              <a:buFontTx/>
              <a:buNone/>
              <a:defRPr/>
            </a:pPr>
            <a:r>
              <a:rPr lang="fr-FR" altLang="fr-FR" sz="2000" dirty="0" smtClean="0"/>
              <a:t>	maintenant le </a:t>
            </a:r>
            <a:r>
              <a:rPr lang="fr-FR" altLang="fr-FR" sz="2400" dirty="0" smtClean="0"/>
              <a:t>maillage de proximité</a:t>
            </a:r>
          </a:p>
          <a:p>
            <a:pPr marL="0" indent="0" eaLnBrk="1" hangingPunct="1">
              <a:buFontTx/>
              <a:buNone/>
              <a:defRPr/>
            </a:pPr>
            <a:r>
              <a:rPr lang="fr-FR" altLang="fr-FR" sz="2400" dirty="0" smtClean="0"/>
              <a:t>	- structurée en territoires et en régions</a:t>
            </a:r>
          </a:p>
          <a:p>
            <a:pPr marL="0" indent="0" eaLnBrk="1" hangingPunct="1">
              <a:buFontTx/>
              <a:buNone/>
              <a:defRPr/>
            </a:pPr>
            <a:endParaRPr lang="fr-FR" altLang="fr-FR" sz="2400" dirty="0" smtClean="0"/>
          </a:p>
          <a:p>
            <a:pPr marL="0" indent="0" eaLnBrk="1" hangingPunct="1">
              <a:buFontTx/>
              <a:buNone/>
              <a:defRPr/>
            </a:pPr>
            <a:r>
              <a:rPr lang="fr-FR" altLang="fr-FR" sz="2400" dirty="0" smtClean="0"/>
              <a:t>pour un ancrage plus pertinent, </a:t>
            </a:r>
          </a:p>
          <a:p>
            <a:pPr marL="0" indent="0" eaLnBrk="1" hangingPunct="1">
              <a:buFontTx/>
              <a:buNone/>
              <a:defRPr/>
            </a:pPr>
            <a:r>
              <a:rPr lang="fr-FR" altLang="fr-FR" sz="2400" dirty="0" smtClean="0"/>
              <a:t>	pour une meilleure dynamique,   </a:t>
            </a:r>
          </a:p>
          <a:p>
            <a:pPr marL="0" indent="0" eaLnBrk="1" hangingPunct="1">
              <a:buFontTx/>
              <a:buNone/>
              <a:defRPr/>
            </a:pPr>
            <a:r>
              <a:rPr lang="fr-FR" altLang="fr-FR" sz="2400" dirty="0" smtClean="0"/>
              <a:t>		pour plus de synergie et de partage</a:t>
            </a:r>
          </a:p>
          <a:p>
            <a:pPr eaLnBrk="1" hangingPunct="1">
              <a:buFontTx/>
              <a:buNone/>
              <a:defRPr/>
            </a:pPr>
            <a:r>
              <a:rPr lang="fr-FR" altLang="fr-FR" sz="2400" dirty="0" smtClean="0"/>
              <a:t>	</a:t>
            </a:r>
          </a:p>
          <a:p>
            <a:pPr eaLnBrk="1" hangingPunct="1">
              <a:buFontTx/>
              <a:buNone/>
              <a:defRPr/>
            </a:pPr>
            <a:endParaRPr lang="fr-FR" altLang="fr-FR" dirty="0" smtClean="0"/>
          </a:p>
        </p:txBody>
      </p:sp>
      <p:sp>
        <p:nvSpPr>
          <p:cNvPr id="24580" name="Espace réservé du numéro de diapositive 3"/>
          <p:cNvSpPr>
            <a:spLocks noGrp="1"/>
          </p:cNvSpPr>
          <p:nvPr>
            <p:ph type="sldNum" sz="quarter" idx="12"/>
          </p:nvPr>
        </p:nvSpPr>
        <p:spPr>
          <a:noFill/>
          <a:ln>
            <a:miter lim="800000"/>
            <a:headEnd/>
            <a:tailEnd/>
          </a:ln>
        </p:spPr>
        <p:txBody>
          <a:bodyPr/>
          <a:lstStyle/>
          <a:p>
            <a:fld id="{2D7256D4-44A0-4403-BC2A-15127A2A0B2A}" type="slidenum">
              <a:rPr lang="fr-FR" altLang="fr-FR" smtClean="0"/>
              <a:pPr/>
              <a:t>6</a:t>
            </a:fld>
            <a:endParaRPr lang="fr-FR" altLang="fr-FR"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ce réservé du numéro de diapositive 3"/>
          <p:cNvSpPr>
            <a:spLocks noGrp="1"/>
          </p:cNvSpPr>
          <p:nvPr>
            <p:ph type="sldNum" sz="quarter" idx="12"/>
          </p:nvPr>
        </p:nvSpPr>
        <p:spPr>
          <a:noFill/>
        </p:spPr>
        <p:txBody>
          <a:bodyPr/>
          <a:lstStyle/>
          <a:p>
            <a:fld id="{01F0F594-B196-42AA-A529-9222EADFD581}" type="slidenum">
              <a:rPr lang="en-US" smtClean="0"/>
              <a:pPr/>
              <a:t>7</a:t>
            </a:fld>
            <a:endParaRPr lang="en-US" smtClean="0"/>
          </a:p>
        </p:txBody>
      </p:sp>
      <p:sp>
        <p:nvSpPr>
          <p:cNvPr id="26627" name="ZoneTexte 4"/>
          <p:cNvSpPr txBox="1">
            <a:spLocks noChangeArrowheads="1"/>
          </p:cNvSpPr>
          <p:nvPr/>
        </p:nvSpPr>
        <p:spPr bwMode="auto">
          <a:xfrm>
            <a:off x="500063" y="357188"/>
            <a:ext cx="3284537" cy="523875"/>
          </a:xfrm>
          <a:prstGeom prst="rect">
            <a:avLst/>
          </a:prstGeom>
          <a:noFill/>
          <a:ln w="9525">
            <a:noFill/>
            <a:miter lim="800000"/>
            <a:headEnd/>
            <a:tailEnd/>
          </a:ln>
        </p:spPr>
        <p:txBody>
          <a:bodyPr wrap="none">
            <a:spAutoFit/>
          </a:bodyPr>
          <a:lstStyle/>
          <a:p>
            <a:r>
              <a:rPr lang="fr-FR" sz="2800">
                <a:solidFill>
                  <a:schemeClr val="bg1"/>
                </a:solidFill>
              </a:rPr>
              <a:t>Région Nord-Ouest</a:t>
            </a:r>
          </a:p>
        </p:txBody>
      </p:sp>
      <p:pic>
        <p:nvPicPr>
          <p:cNvPr id="26628" name="Image 5"/>
          <p:cNvPicPr>
            <a:picLocks noChangeAspect="1"/>
          </p:cNvPicPr>
          <p:nvPr/>
        </p:nvPicPr>
        <p:blipFill>
          <a:blip r:embed="rId2" cstate="print"/>
          <a:srcRect/>
          <a:stretch>
            <a:fillRect/>
          </a:stretch>
        </p:blipFill>
        <p:spPr bwMode="auto">
          <a:xfrm>
            <a:off x="1285875" y="1285875"/>
            <a:ext cx="6653213" cy="498951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sz="half" idx="2"/>
          </p:nvPr>
        </p:nvSpPr>
        <p:spPr>
          <a:xfrm>
            <a:off x="395536" y="836712"/>
            <a:ext cx="7632848" cy="1656184"/>
          </a:xfrm>
        </p:spPr>
        <p:txBody>
          <a:bodyPr>
            <a:normAutofit fontScale="92500" lnSpcReduction="20000"/>
          </a:bodyPr>
          <a:lstStyle/>
          <a:p>
            <a:r>
              <a:rPr lang="fr-FR" sz="2800" dirty="0" smtClean="0">
                <a:solidFill>
                  <a:srgbClr val="00B050"/>
                </a:solidFill>
              </a:rPr>
              <a:t>En 2014 nous avons organisé une rencontre de travail pour l’ensemble des bénévoles</a:t>
            </a:r>
          </a:p>
          <a:p>
            <a:pPr>
              <a:buNone/>
            </a:pPr>
            <a:r>
              <a:rPr lang="fr-FR" sz="2800" dirty="0" smtClean="0">
                <a:solidFill>
                  <a:srgbClr val="00B050"/>
                </a:solidFill>
              </a:rPr>
              <a:t> « il y a une vie en dehors de la campagne de vente » </a:t>
            </a:r>
          </a:p>
          <a:p>
            <a:pPr>
              <a:buNone/>
            </a:pPr>
            <a:r>
              <a:rPr lang="fr-FR" sz="2800" dirty="0" smtClean="0">
                <a:solidFill>
                  <a:srgbClr val="00B050"/>
                </a:solidFill>
              </a:rPr>
              <a:t>et avions prévu de la pérenniser.</a:t>
            </a:r>
          </a:p>
          <a:p>
            <a:pPr>
              <a:buNone/>
            </a:pPr>
            <a:endParaRPr lang="fr-FR" dirty="0"/>
          </a:p>
        </p:txBody>
      </p:sp>
      <p:sp>
        <p:nvSpPr>
          <p:cNvPr id="6" name="Espace réservé du contenu 5"/>
          <p:cNvSpPr>
            <a:spLocks noGrp="1"/>
          </p:cNvSpPr>
          <p:nvPr>
            <p:ph sz="quarter" idx="4"/>
          </p:nvPr>
        </p:nvSpPr>
        <p:spPr>
          <a:xfrm>
            <a:off x="683569" y="2420888"/>
            <a:ext cx="8003232" cy="792088"/>
          </a:xfrm>
        </p:spPr>
        <p:txBody>
          <a:bodyPr>
            <a:normAutofit fontScale="92500" lnSpcReduction="20000"/>
          </a:bodyPr>
          <a:lstStyle/>
          <a:p>
            <a:endParaRPr lang="fr-FR" dirty="0" smtClean="0"/>
          </a:p>
          <a:p>
            <a:pPr lvl="1"/>
            <a:r>
              <a:rPr lang="fr-FR" sz="2800" b="1" dirty="0" smtClean="0">
                <a:solidFill>
                  <a:srgbClr val="FF0000"/>
                </a:solidFill>
              </a:rPr>
              <a:t>Question: en organiserons-nous une en 2015?</a:t>
            </a:r>
          </a:p>
          <a:p>
            <a:pPr>
              <a:buNone/>
            </a:pPr>
            <a:endParaRPr lang="fr-FR" sz="3800" b="1" dirty="0" smtClean="0">
              <a:solidFill>
                <a:srgbClr val="FF0000"/>
              </a:solidFill>
            </a:endParaRPr>
          </a:p>
          <a:p>
            <a:endParaRPr lang="fr-FR" sz="3800" b="1" dirty="0" smtClean="0">
              <a:solidFill>
                <a:srgbClr val="FF0000"/>
              </a:solidFill>
            </a:endParaRPr>
          </a:p>
          <a:p>
            <a:endParaRPr lang="fr-FR" dirty="0" smtClean="0"/>
          </a:p>
          <a:p>
            <a:pPr>
              <a:buNone/>
            </a:pPr>
            <a:endParaRPr lang="fr-FR" dirty="0" smtClean="0"/>
          </a:p>
        </p:txBody>
      </p:sp>
      <p:sp>
        <p:nvSpPr>
          <p:cNvPr id="5" name="Rectangle 4"/>
          <p:cNvSpPr/>
          <p:nvPr/>
        </p:nvSpPr>
        <p:spPr>
          <a:xfrm>
            <a:off x="539552" y="5517232"/>
            <a:ext cx="8352928" cy="1200329"/>
          </a:xfrm>
          <a:prstGeom prst="rect">
            <a:avLst/>
          </a:prstGeom>
        </p:spPr>
        <p:txBody>
          <a:bodyPr wrap="square">
            <a:spAutoFit/>
          </a:bodyPr>
          <a:lstStyle/>
          <a:p>
            <a:endParaRPr lang="fr-FR" dirty="0" smtClean="0"/>
          </a:p>
          <a:p>
            <a:r>
              <a:rPr lang="fr-FR" b="1" i="1" dirty="0" smtClean="0">
                <a:solidFill>
                  <a:srgbClr val="0070C0"/>
                </a:solidFill>
              </a:rPr>
              <a:t>Nous cherchons quelqu’un pour compléter l’équipe qui encadre cet engagement des jeunes, suivre leurs actions depuis la présentation de leurs projets jusqu’à sa réalisation.</a:t>
            </a:r>
          </a:p>
        </p:txBody>
      </p:sp>
      <p:sp>
        <p:nvSpPr>
          <p:cNvPr id="7" name="ZoneTexte 6"/>
          <p:cNvSpPr txBox="1"/>
          <p:nvPr/>
        </p:nvSpPr>
        <p:spPr>
          <a:xfrm rot="10800000" flipV="1">
            <a:off x="1043608" y="3026660"/>
            <a:ext cx="6408712" cy="646331"/>
          </a:xfrm>
          <a:prstGeom prst="rect">
            <a:avLst/>
          </a:prstGeom>
          <a:noFill/>
        </p:spPr>
        <p:txBody>
          <a:bodyPr wrap="square" rtlCol="0">
            <a:spAutoFit/>
          </a:bodyPr>
          <a:lstStyle/>
          <a:p>
            <a:endParaRPr lang="fr-FR" dirty="0" smtClean="0"/>
          </a:p>
          <a:p>
            <a:endParaRPr lang="fr-FR" dirty="0" smtClean="0"/>
          </a:p>
        </p:txBody>
      </p:sp>
      <p:sp>
        <p:nvSpPr>
          <p:cNvPr id="10" name="Rectangle 9"/>
          <p:cNvSpPr/>
          <p:nvPr/>
        </p:nvSpPr>
        <p:spPr>
          <a:xfrm>
            <a:off x="539552" y="3501009"/>
            <a:ext cx="7200800" cy="2215991"/>
          </a:xfrm>
          <a:prstGeom prst="rect">
            <a:avLst/>
          </a:prstGeom>
          <a:solidFill>
            <a:schemeClr val="bg1"/>
          </a:solidFill>
        </p:spPr>
        <p:txBody>
          <a:bodyPr wrap="square">
            <a:spAutoFit/>
          </a:bodyPr>
          <a:lstStyle/>
          <a:p>
            <a:pPr lvl="1">
              <a:buFont typeface="Wingdings" pitchFamily="2" charset="2"/>
              <a:buChar char="Ø"/>
            </a:pPr>
            <a:r>
              <a:rPr lang="fr-FR" sz="2400" dirty="0" smtClean="0">
                <a:solidFill>
                  <a:srgbClr val="0070C0"/>
                </a:solidFill>
              </a:rPr>
              <a:t>Notre principal projet « BENEVOLE » pour 2014 était de développer nos activités en direction des jeunes. </a:t>
            </a:r>
          </a:p>
          <a:p>
            <a:pPr lvl="1">
              <a:buFont typeface="Wingdings" pitchFamily="2" charset="2"/>
              <a:buChar char="Ø"/>
            </a:pPr>
            <a:r>
              <a:rPr lang="fr-FR" sz="2400" dirty="0" smtClean="0">
                <a:solidFill>
                  <a:srgbClr val="0070C0"/>
                </a:solidFill>
              </a:rPr>
              <a:t>Mission en partie réussie que nous allons poursuivre en 2015.</a:t>
            </a:r>
          </a:p>
          <a:p>
            <a:endParaRPr lang="fr-FR" dirty="0">
              <a:solidFill>
                <a:srgbClr val="0070C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04800" y="228600"/>
            <a:ext cx="8153400" cy="1143000"/>
          </a:xfrm>
        </p:spPr>
        <p:txBody>
          <a:bodyPr>
            <a:normAutofit/>
          </a:bodyPr>
          <a:lstStyle/>
          <a:p>
            <a:r>
              <a:rPr lang="fr-FR" sz="2400" dirty="0" smtClean="0">
                <a:solidFill>
                  <a:srgbClr val="FF0000"/>
                </a:solidFill>
              </a:rPr>
              <a:t>En quoi consiste la mobilisation des jeunes?</a:t>
            </a:r>
            <a:endParaRPr lang="fr-FR" sz="2400" dirty="0">
              <a:solidFill>
                <a:srgbClr val="FF0000"/>
              </a:solidFill>
            </a:endParaRPr>
          </a:p>
        </p:txBody>
      </p:sp>
      <p:pic>
        <p:nvPicPr>
          <p:cNvPr id="15366" name="Picture 6" descr="Ouverture 1"/>
          <p:cNvPicPr>
            <a:picLocks noChangeAspect="1" noChangeArrowheads="1"/>
          </p:cNvPicPr>
          <p:nvPr/>
        </p:nvPicPr>
        <p:blipFill>
          <a:blip r:embed="rId3" cstate="print"/>
          <a:srcRect l="8432" r="7135"/>
          <a:stretch>
            <a:fillRect/>
          </a:stretch>
        </p:blipFill>
        <p:spPr bwMode="auto">
          <a:xfrm>
            <a:off x="762000" y="5048250"/>
            <a:ext cx="979488" cy="971550"/>
          </a:xfrm>
          <a:prstGeom prst="rect">
            <a:avLst/>
          </a:prstGeom>
          <a:noFill/>
        </p:spPr>
      </p:pic>
      <p:pic>
        <p:nvPicPr>
          <p:cNvPr id="15367" name="Picture 7" descr="Image 2"/>
          <p:cNvPicPr>
            <a:picLocks noChangeAspect="1" noChangeArrowheads="1"/>
          </p:cNvPicPr>
          <p:nvPr/>
        </p:nvPicPr>
        <p:blipFill>
          <a:blip r:embed="rId4" cstate="print"/>
          <a:srcRect l="4724" t="9253" r="28346" b="54674"/>
          <a:stretch>
            <a:fillRect/>
          </a:stretch>
        </p:blipFill>
        <p:spPr bwMode="auto">
          <a:xfrm>
            <a:off x="762000" y="2840038"/>
            <a:ext cx="960438" cy="969962"/>
          </a:xfrm>
          <a:prstGeom prst="rect">
            <a:avLst/>
          </a:prstGeom>
          <a:noFill/>
        </p:spPr>
      </p:pic>
      <p:sp>
        <p:nvSpPr>
          <p:cNvPr id="15370" name="AutoShape 10"/>
          <p:cNvSpPr>
            <a:spLocks noChangeArrowheads="1"/>
          </p:cNvSpPr>
          <p:nvPr/>
        </p:nvSpPr>
        <p:spPr bwMode="auto">
          <a:xfrm>
            <a:off x="3657600" y="1828800"/>
            <a:ext cx="5334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2D2"/>
          </a:solidFill>
          <a:ln w="9525">
            <a:solidFill>
              <a:schemeClr val="tx1"/>
            </a:solidFill>
            <a:miter lim="800000"/>
            <a:headEnd/>
            <a:tailEnd/>
          </a:ln>
        </p:spPr>
        <p:txBody>
          <a:bodyPr wrap="none" anchor="ctr"/>
          <a:lstStyle/>
          <a:p>
            <a:endParaRPr lang="fr-FR"/>
          </a:p>
        </p:txBody>
      </p:sp>
      <p:sp>
        <p:nvSpPr>
          <p:cNvPr id="15371" name="Text Box 11"/>
          <p:cNvSpPr txBox="1">
            <a:spLocks noChangeArrowheads="1"/>
          </p:cNvSpPr>
          <p:nvPr/>
        </p:nvSpPr>
        <p:spPr bwMode="auto">
          <a:xfrm>
            <a:off x="4362450" y="1708150"/>
            <a:ext cx="3638550" cy="457200"/>
          </a:xfrm>
          <a:prstGeom prst="rect">
            <a:avLst/>
          </a:prstGeom>
          <a:noFill/>
          <a:ln w="9525">
            <a:noFill/>
            <a:miter lim="800000"/>
            <a:headEnd/>
            <a:tailEnd/>
          </a:ln>
        </p:spPr>
        <p:txBody>
          <a:bodyPr>
            <a:spAutoFit/>
          </a:bodyPr>
          <a:lstStyle/>
          <a:p>
            <a:pPr>
              <a:spcBef>
                <a:spcPct val="50000"/>
              </a:spcBef>
            </a:pPr>
            <a:r>
              <a:rPr lang="fr-FR" b="1" dirty="0">
                <a:solidFill>
                  <a:srgbClr val="0092D2"/>
                </a:solidFill>
              </a:rPr>
              <a:t>Unicef Campus</a:t>
            </a:r>
            <a:endParaRPr lang="fr-FR" dirty="0"/>
          </a:p>
        </p:txBody>
      </p:sp>
      <p:sp>
        <p:nvSpPr>
          <p:cNvPr id="15372" name="AutoShape 12"/>
          <p:cNvSpPr>
            <a:spLocks noChangeArrowheads="1"/>
          </p:cNvSpPr>
          <p:nvPr/>
        </p:nvSpPr>
        <p:spPr bwMode="auto">
          <a:xfrm>
            <a:off x="3657600" y="3048000"/>
            <a:ext cx="5334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2D2"/>
          </a:solidFill>
          <a:ln w="9525">
            <a:solidFill>
              <a:schemeClr val="tx1"/>
            </a:solidFill>
            <a:miter lim="800000"/>
            <a:headEnd/>
            <a:tailEnd/>
          </a:ln>
        </p:spPr>
        <p:txBody>
          <a:bodyPr wrap="none" anchor="ctr"/>
          <a:lstStyle/>
          <a:p>
            <a:endParaRPr lang="fr-FR"/>
          </a:p>
        </p:txBody>
      </p:sp>
      <p:sp>
        <p:nvSpPr>
          <p:cNvPr id="15373" name="AutoShape 13"/>
          <p:cNvSpPr>
            <a:spLocks noChangeArrowheads="1"/>
          </p:cNvSpPr>
          <p:nvPr/>
        </p:nvSpPr>
        <p:spPr bwMode="auto">
          <a:xfrm>
            <a:off x="3657600" y="4106863"/>
            <a:ext cx="5334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2D2"/>
          </a:solidFill>
          <a:ln w="9525">
            <a:solidFill>
              <a:schemeClr val="tx1"/>
            </a:solidFill>
            <a:miter lim="800000"/>
            <a:headEnd/>
            <a:tailEnd/>
          </a:ln>
        </p:spPr>
        <p:txBody>
          <a:bodyPr wrap="none" anchor="ctr"/>
          <a:lstStyle/>
          <a:p>
            <a:endParaRPr lang="fr-FR"/>
          </a:p>
        </p:txBody>
      </p:sp>
      <p:sp>
        <p:nvSpPr>
          <p:cNvPr id="15374" name="AutoShape 14"/>
          <p:cNvSpPr>
            <a:spLocks noChangeArrowheads="1"/>
          </p:cNvSpPr>
          <p:nvPr/>
        </p:nvSpPr>
        <p:spPr bwMode="auto">
          <a:xfrm>
            <a:off x="3657600" y="5181600"/>
            <a:ext cx="533400" cy="685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0092D2"/>
          </a:solidFill>
          <a:ln w="9525">
            <a:solidFill>
              <a:schemeClr val="tx1"/>
            </a:solidFill>
            <a:miter lim="800000"/>
            <a:headEnd/>
            <a:tailEnd/>
          </a:ln>
        </p:spPr>
        <p:txBody>
          <a:bodyPr wrap="none" anchor="ctr"/>
          <a:lstStyle/>
          <a:p>
            <a:endParaRPr lang="fr-FR"/>
          </a:p>
        </p:txBody>
      </p:sp>
      <p:sp>
        <p:nvSpPr>
          <p:cNvPr id="15375" name="Text Box 15"/>
          <p:cNvSpPr txBox="1">
            <a:spLocks noChangeArrowheads="1"/>
          </p:cNvSpPr>
          <p:nvPr/>
        </p:nvSpPr>
        <p:spPr bwMode="auto">
          <a:xfrm>
            <a:off x="4362450" y="2987675"/>
            <a:ext cx="3638550" cy="457200"/>
          </a:xfrm>
          <a:prstGeom prst="rect">
            <a:avLst/>
          </a:prstGeom>
          <a:noFill/>
          <a:ln w="9525">
            <a:noFill/>
            <a:miter lim="800000"/>
            <a:headEnd/>
            <a:tailEnd/>
          </a:ln>
        </p:spPr>
        <p:txBody>
          <a:bodyPr>
            <a:spAutoFit/>
          </a:bodyPr>
          <a:lstStyle/>
          <a:p>
            <a:pPr>
              <a:spcBef>
                <a:spcPct val="50000"/>
              </a:spcBef>
            </a:pPr>
            <a:r>
              <a:rPr lang="fr-FR" b="1">
                <a:solidFill>
                  <a:srgbClr val="0092D2"/>
                </a:solidFill>
              </a:rPr>
              <a:t>Jeunes ambassadeurs</a:t>
            </a:r>
            <a:endParaRPr lang="fr-FR"/>
          </a:p>
        </p:txBody>
      </p:sp>
      <p:sp>
        <p:nvSpPr>
          <p:cNvPr id="15376" name="Text Box 16"/>
          <p:cNvSpPr txBox="1">
            <a:spLocks noChangeArrowheads="1"/>
          </p:cNvSpPr>
          <p:nvPr/>
        </p:nvSpPr>
        <p:spPr bwMode="auto">
          <a:xfrm>
            <a:off x="4362450" y="4038600"/>
            <a:ext cx="3638550" cy="457200"/>
          </a:xfrm>
          <a:prstGeom prst="rect">
            <a:avLst/>
          </a:prstGeom>
          <a:noFill/>
          <a:ln w="9525">
            <a:noFill/>
            <a:miter lim="800000"/>
            <a:headEnd/>
            <a:tailEnd/>
          </a:ln>
        </p:spPr>
        <p:txBody>
          <a:bodyPr>
            <a:spAutoFit/>
          </a:bodyPr>
          <a:lstStyle/>
          <a:p>
            <a:pPr>
              <a:spcBef>
                <a:spcPct val="50000"/>
              </a:spcBef>
            </a:pPr>
            <a:r>
              <a:rPr lang="fr-FR" b="1">
                <a:solidFill>
                  <a:srgbClr val="0092D2"/>
                </a:solidFill>
              </a:rPr>
              <a:t>Clubs Unicef Jeunes</a:t>
            </a:r>
            <a:endParaRPr lang="fr-FR"/>
          </a:p>
        </p:txBody>
      </p:sp>
      <p:sp>
        <p:nvSpPr>
          <p:cNvPr id="15377" name="Text Box 17"/>
          <p:cNvSpPr txBox="1">
            <a:spLocks noChangeArrowheads="1"/>
          </p:cNvSpPr>
          <p:nvPr/>
        </p:nvSpPr>
        <p:spPr bwMode="auto">
          <a:xfrm>
            <a:off x="4330700" y="5105400"/>
            <a:ext cx="4508500" cy="457200"/>
          </a:xfrm>
          <a:prstGeom prst="rect">
            <a:avLst/>
          </a:prstGeom>
          <a:noFill/>
          <a:ln w="9525">
            <a:noFill/>
            <a:miter lim="800000"/>
            <a:headEnd/>
            <a:tailEnd/>
          </a:ln>
        </p:spPr>
        <p:txBody>
          <a:bodyPr>
            <a:spAutoFit/>
          </a:bodyPr>
          <a:lstStyle/>
          <a:p>
            <a:pPr>
              <a:spcBef>
                <a:spcPct val="50000"/>
              </a:spcBef>
            </a:pPr>
            <a:r>
              <a:rPr lang="fr-FR" b="1">
                <a:solidFill>
                  <a:srgbClr val="0092D2"/>
                </a:solidFill>
              </a:rPr>
              <a:t>Frimousses dans les écoles</a:t>
            </a:r>
            <a:endParaRPr lang="fr-FR"/>
          </a:p>
        </p:txBody>
      </p:sp>
      <p:sp>
        <p:nvSpPr>
          <p:cNvPr id="15378" name="Text Box 18"/>
          <p:cNvSpPr txBox="1">
            <a:spLocks noChangeArrowheads="1"/>
          </p:cNvSpPr>
          <p:nvPr/>
        </p:nvSpPr>
        <p:spPr bwMode="auto">
          <a:xfrm>
            <a:off x="1905000" y="1981200"/>
            <a:ext cx="1676400" cy="457200"/>
          </a:xfrm>
          <a:prstGeom prst="rect">
            <a:avLst/>
          </a:prstGeom>
          <a:noFill/>
          <a:ln w="9525">
            <a:noFill/>
            <a:miter lim="800000"/>
            <a:headEnd/>
            <a:tailEnd/>
          </a:ln>
        </p:spPr>
        <p:txBody>
          <a:bodyPr>
            <a:spAutoFit/>
          </a:bodyPr>
          <a:lstStyle/>
          <a:p>
            <a:pPr>
              <a:spcBef>
                <a:spcPct val="50000"/>
              </a:spcBef>
            </a:pPr>
            <a:r>
              <a:rPr lang="fr-FR"/>
              <a:t>Étudiants</a:t>
            </a:r>
          </a:p>
        </p:txBody>
      </p:sp>
      <p:sp>
        <p:nvSpPr>
          <p:cNvPr id="15379" name="Text Box 19"/>
          <p:cNvSpPr txBox="1">
            <a:spLocks noChangeArrowheads="1"/>
          </p:cNvSpPr>
          <p:nvPr/>
        </p:nvSpPr>
        <p:spPr bwMode="auto">
          <a:xfrm>
            <a:off x="1905000" y="3124200"/>
            <a:ext cx="1676400" cy="457200"/>
          </a:xfrm>
          <a:prstGeom prst="rect">
            <a:avLst/>
          </a:prstGeom>
          <a:noFill/>
          <a:ln w="9525">
            <a:noFill/>
            <a:miter lim="800000"/>
            <a:headEnd/>
            <a:tailEnd/>
          </a:ln>
        </p:spPr>
        <p:txBody>
          <a:bodyPr>
            <a:spAutoFit/>
          </a:bodyPr>
          <a:lstStyle/>
          <a:p>
            <a:pPr>
              <a:spcBef>
                <a:spcPct val="50000"/>
              </a:spcBef>
            </a:pPr>
            <a:r>
              <a:rPr lang="fr-FR"/>
              <a:t>Lycéens</a:t>
            </a:r>
          </a:p>
        </p:txBody>
      </p:sp>
      <p:sp>
        <p:nvSpPr>
          <p:cNvPr id="15380" name="Text Box 20"/>
          <p:cNvSpPr txBox="1">
            <a:spLocks noChangeArrowheads="1"/>
          </p:cNvSpPr>
          <p:nvPr/>
        </p:nvSpPr>
        <p:spPr bwMode="auto">
          <a:xfrm>
            <a:off x="1905000" y="4183063"/>
            <a:ext cx="1752600" cy="457200"/>
          </a:xfrm>
          <a:prstGeom prst="rect">
            <a:avLst/>
          </a:prstGeom>
          <a:noFill/>
          <a:ln w="9525">
            <a:noFill/>
            <a:miter lim="800000"/>
            <a:headEnd/>
            <a:tailEnd/>
          </a:ln>
        </p:spPr>
        <p:txBody>
          <a:bodyPr>
            <a:spAutoFit/>
          </a:bodyPr>
          <a:lstStyle/>
          <a:p>
            <a:pPr>
              <a:spcBef>
                <a:spcPct val="50000"/>
              </a:spcBef>
            </a:pPr>
            <a:r>
              <a:rPr lang="fr-FR"/>
              <a:t>Collégiens</a:t>
            </a:r>
          </a:p>
        </p:txBody>
      </p:sp>
      <p:sp>
        <p:nvSpPr>
          <p:cNvPr id="15381" name="Text Box 21"/>
          <p:cNvSpPr txBox="1">
            <a:spLocks noChangeArrowheads="1"/>
          </p:cNvSpPr>
          <p:nvPr/>
        </p:nvSpPr>
        <p:spPr bwMode="auto">
          <a:xfrm>
            <a:off x="1905000" y="5257800"/>
            <a:ext cx="1524000" cy="457200"/>
          </a:xfrm>
          <a:prstGeom prst="rect">
            <a:avLst/>
          </a:prstGeom>
          <a:noFill/>
          <a:ln w="9525">
            <a:noFill/>
            <a:miter lim="800000"/>
            <a:headEnd/>
            <a:tailEnd/>
          </a:ln>
        </p:spPr>
        <p:txBody>
          <a:bodyPr>
            <a:spAutoFit/>
          </a:bodyPr>
          <a:lstStyle/>
          <a:p>
            <a:pPr>
              <a:spcBef>
                <a:spcPct val="50000"/>
              </a:spcBef>
            </a:pPr>
            <a:r>
              <a:rPr lang="fr-FR"/>
              <a:t>Enfants</a:t>
            </a:r>
          </a:p>
        </p:txBody>
      </p:sp>
      <p:pic>
        <p:nvPicPr>
          <p:cNvPr id="15383" name="Picture 23" descr="Abrioux"/>
          <p:cNvPicPr>
            <a:picLocks noChangeAspect="1" noChangeArrowheads="1"/>
          </p:cNvPicPr>
          <p:nvPr/>
        </p:nvPicPr>
        <p:blipFill>
          <a:blip r:embed="rId5" cstate="print"/>
          <a:srcRect r="3996"/>
          <a:stretch>
            <a:fillRect/>
          </a:stretch>
        </p:blipFill>
        <p:spPr bwMode="auto">
          <a:xfrm>
            <a:off x="762000" y="1752600"/>
            <a:ext cx="950913" cy="966788"/>
          </a:xfrm>
          <a:prstGeom prst="rect">
            <a:avLst/>
          </a:prstGeom>
          <a:noFill/>
        </p:spPr>
      </p:pic>
      <p:pic>
        <p:nvPicPr>
          <p:cNvPr id="15384" name="Picture 24" descr="Modolo - copie"/>
          <p:cNvPicPr>
            <a:picLocks noChangeAspect="1" noChangeArrowheads="1"/>
          </p:cNvPicPr>
          <p:nvPr/>
        </p:nvPicPr>
        <p:blipFill>
          <a:blip r:embed="rId6" cstate="print"/>
          <a:srcRect/>
          <a:stretch>
            <a:fillRect/>
          </a:stretch>
        </p:blipFill>
        <p:spPr bwMode="auto">
          <a:xfrm>
            <a:off x="762000" y="3962400"/>
            <a:ext cx="929680" cy="906760"/>
          </a:xfrm>
          <a:prstGeom prst="rect">
            <a:avLst/>
          </a:prstGeom>
          <a:noFill/>
        </p:spPr>
      </p:pic>
      <p:sp>
        <p:nvSpPr>
          <p:cNvPr id="15385" name="Text Box 25"/>
          <p:cNvSpPr txBox="1">
            <a:spLocks noChangeArrowheads="1"/>
          </p:cNvSpPr>
          <p:nvPr/>
        </p:nvSpPr>
        <p:spPr bwMode="auto">
          <a:xfrm>
            <a:off x="4327525" y="2089150"/>
            <a:ext cx="4587875" cy="730250"/>
          </a:xfrm>
          <a:prstGeom prst="rect">
            <a:avLst/>
          </a:prstGeom>
          <a:noFill/>
          <a:ln w="9525">
            <a:noFill/>
            <a:miter lim="800000"/>
            <a:headEnd/>
            <a:tailEnd/>
          </a:ln>
        </p:spPr>
        <p:txBody>
          <a:bodyPr>
            <a:spAutoFit/>
          </a:bodyPr>
          <a:lstStyle/>
          <a:p>
            <a:pPr>
              <a:spcBef>
                <a:spcPct val="50000"/>
              </a:spcBef>
            </a:pPr>
            <a:r>
              <a:rPr lang="fr-FR" sz="1400"/>
              <a:t>Dispositif lancé en 2011, impliquant des étudiants comme relais de sensibilisation des campagnes de l’Unicef</a:t>
            </a:r>
            <a:endParaRPr lang="fr-FR"/>
          </a:p>
        </p:txBody>
      </p:sp>
      <p:sp>
        <p:nvSpPr>
          <p:cNvPr id="15386" name="Text Box 26"/>
          <p:cNvSpPr txBox="1">
            <a:spLocks noChangeArrowheads="1"/>
          </p:cNvSpPr>
          <p:nvPr/>
        </p:nvSpPr>
        <p:spPr bwMode="auto">
          <a:xfrm>
            <a:off x="4337050" y="3368675"/>
            <a:ext cx="4349750" cy="517525"/>
          </a:xfrm>
          <a:prstGeom prst="rect">
            <a:avLst/>
          </a:prstGeom>
          <a:noFill/>
          <a:ln w="9525">
            <a:noFill/>
            <a:miter lim="800000"/>
            <a:headEnd/>
            <a:tailEnd/>
          </a:ln>
        </p:spPr>
        <p:txBody>
          <a:bodyPr>
            <a:spAutoFit/>
          </a:bodyPr>
          <a:lstStyle/>
          <a:p>
            <a:pPr>
              <a:spcBef>
                <a:spcPct val="50000"/>
              </a:spcBef>
            </a:pPr>
            <a:r>
              <a:rPr lang="fr-FR" sz="1400"/>
              <a:t>Des jeunes de 15 à 18 ans mènent des actions de sensibilisation auprès de leurs pairs.</a:t>
            </a:r>
            <a:endParaRPr lang="fr-FR"/>
          </a:p>
        </p:txBody>
      </p:sp>
      <p:sp>
        <p:nvSpPr>
          <p:cNvPr id="15387" name="Text Box 27"/>
          <p:cNvSpPr txBox="1">
            <a:spLocks noChangeArrowheads="1"/>
          </p:cNvSpPr>
          <p:nvPr/>
        </p:nvSpPr>
        <p:spPr bwMode="auto">
          <a:xfrm>
            <a:off x="4343400" y="4419600"/>
            <a:ext cx="4191000" cy="517525"/>
          </a:xfrm>
          <a:prstGeom prst="rect">
            <a:avLst/>
          </a:prstGeom>
          <a:noFill/>
          <a:ln w="9525">
            <a:noFill/>
            <a:miter lim="800000"/>
            <a:headEnd/>
            <a:tailEnd/>
          </a:ln>
        </p:spPr>
        <p:txBody>
          <a:bodyPr>
            <a:spAutoFit/>
          </a:bodyPr>
          <a:lstStyle/>
          <a:p>
            <a:pPr>
              <a:spcBef>
                <a:spcPct val="50000"/>
              </a:spcBef>
            </a:pPr>
            <a:r>
              <a:rPr lang="fr-FR" sz="1400"/>
              <a:t>Des jeunes sont impliqués dans leurs collèges pour réfléchir au développement dans le monde.</a:t>
            </a:r>
            <a:endParaRPr lang="fr-FR"/>
          </a:p>
        </p:txBody>
      </p:sp>
      <p:sp>
        <p:nvSpPr>
          <p:cNvPr id="15388" name="Text Box 28"/>
          <p:cNvSpPr txBox="1">
            <a:spLocks noChangeArrowheads="1"/>
          </p:cNvSpPr>
          <p:nvPr/>
        </p:nvSpPr>
        <p:spPr bwMode="auto">
          <a:xfrm>
            <a:off x="4340225" y="5486400"/>
            <a:ext cx="4270375" cy="517525"/>
          </a:xfrm>
          <a:prstGeom prst="rect">
            <a:avLst/>
          </a:prstGeom>
          <a:noFill/>
          <a:ln w="9525">
            <a:noFill/>
            <a:miter lim="800000"/>
            <a:headEnd/>
            <a:tailEnd/>
          </a:ln>
        </p:spPr>
        <p:txBody>
          <a:bodyPr>
            <a:spAutoFit/>
          </a:bodyPr>
          <a:lstStyle/>
          <a:p>
            <a:pPr>
              <a:spcBef>
                <a:spcPct val="50000"/>
              </a:spcBef>
            </a:pPr>
            <a:r>
              <a:rPr lang="fr-FR" sz="1400"/>
              <a:t>Des programmes spécifiques sont élaborés pour sensibiliser les enfants dans leurs écoles.</a:t>
            </a: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538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5374"/>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5377"/>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53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38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15380"/>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1000"/>
                                  </p:stCondLst>
                                  <p:childTnLst>
                                    <p:set>
                                      <p:cBhvr>
                                        <p:cTn id="28" dur="1" fill="hold">
                                          <p:stCondLst>
                                            <p:cond delay="0"/>
                                          </p:stCondLst>
                                        </p:cTn>
                                        <p:tgtEl>
                                          <p:spTgt spid="15373"/>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grpId="0" nodeType="afterEffect">
                                  <p:stCondLst>
                                    <p:cond delay="1000"/>
                                  </p:stCondLst>
                                  <p:childTnLst>
                                    <p:set>
                                      <p:cBhvr>
                                        <p:cTn id="31" dur="1" fill="hold">
                                          <p:stCondLst>
                                            <p:cond delay="0"/>
                                          </p:stCondLst>
                                        </p:cTn>
                                        <p:tgtEl>
                                          <p:spTgt spid="153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grpId="0" nodeType="afterEffect">
                                  <p:stCondLst>
                                    <p:cond delay="1000"/>
                                  </p:stCondLst>
                                  <p:childTnLst>
                                    <p:set>
                                      <p:cBhvr>
                                        <p:cTn id="34" dur="1" fill="hold">
                                          <p:stCondLst>
                                            <p:cond delay="0"/>
                                          </p:stCondLst>
                                        </p:cTn>
                                        <p:tgtEl>
                                          <p:spTgt spid="153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367"/>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1000"/>
                                  </p:stCondLst>
                                  <p:childTnLst>
                                    <p:set>
                                      <p:cBhvr>
                                        <p:cTn id="41" dur="1" fill="hold">
                                          <p:stCondLst>
                                            <p:cond delay="0"/>
                                          </p:stCondLst>
                                        </p:cTn>
                                        <p:tgtEl>
                                          <p:spTgt spid="1537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1000"/>
                                  </p:stCondLst>
                                  <p:childTnLst>
                                    <p:set>
                                      <p:cBhvr>
                                        <p:cTn id="44" dur="1" fill="hold">
                                          <p:stCondLst>
                                            <p:cond delay="0"/>
                                          </p:stCondLst>
                                        </p:cTn>
                                        <p:tgtEl>
                                          <p:spTgt spid="15372"/>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1000"/>
                                  </p:stCondLst>
                                  <p:childTnLst>
                                    <p:set>
                                      <p:cBhvr>
                                        <p:cTn id="47" dur="1" fill="hold">
                                          <p:stCondLst>
                                            <p:cond delay="0"/>
                                          </p:stCondLst>
                                        </p:cTn>
                                        <p:tgtEl>
                                          <p:spTgt spid="15375"/>
                                        </p:tgtEl>
                                        <p:attrNameLst>
                                          <p:attrName>style.visibility</p:attrName>
                                        </p:attrNameLst>
                                      </p:cBhvr>
                                      <p:to>
                                        <p:strVal val="visible"/>
                                      </p:to>
                                    </p:set>
                                  </p:childTnLst>
                                </p:cTn>
                              </p:par>
                            </p:childTnLst>
                          </p:cTn>
                        </p:par>
                        <p:par>
                          <p:cTn id="48" fill="hold">
                            <p:stCondLst>
                              <p:cond delay="3000"/>
                            </p:stCondLst>
                            <p:childTnLst>
                              <p:par>
                                <p:cTn id="49" presetID="1" presetClass="entr" presetSubtype="0" fill="hold" grpId="0" nodeType="afterEffect">
                                  <p:stCondLst>
                                    <p:cond delay="1000"/>
                                  </p:stCondLst>
                                  <p:childTnLst>
                                    <p:set>
                                      <p:cBhvr>
                                        <p:cTn id="50" dur="1" fill="hold">
                                          <p:stCondLst>
                                            <p:cond delay="0"/>
                                          </p:stCondLst>
                                        </p:cTn>
                                        <p:tgtEl>
                                          <p:spTgt spid="153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383"/>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1000"/>
                                  </p:stCondLst>
                                  <p:childTnLst>
                                    <p:set>
                                      <p:cBhvr>
                                        <p:cTn id="57" dur="1" fill="hold">
                                          <p:stCondLst>
                                            <p:cond delay="0"/>
                                          </p:stCondLst>
                                        </p:cTn>
                                        <p:tgtEl>
                                          <p:spTgt spid="15378"/>
                                        </p:tgtEl>
                                        <p:attrNameLst>
                                          <p:attrName>style.visibility</p:attrName>
                                        </p:attrNameLst>
                                      </p:cBhvr>
                                      <p:to>
                                        <p:strVal val="visible"/>
                                      </p:to>
                                    </p:set>
                                  </p:childTnLst>
                                </p:cTn>
                              </p:par>
                            </p:childTnLst>
                          </p:cTn>
                        </p:par>
                        <p:par>
                          <p:cTn id="58" fill="hold">
                            <p:stCondLst>
                              <p:cond delay="1000"/>
                            </p:stCondLst>
                            <p:childTnLst>
                              <p:par>
                                <p:cTn id="59" presetID="1" presetClass="entr" presetSubtype="0" fill="hold" grpId="0" nodeType="afterEffect">
                                  <p:stCondLst>
                                    <p:cond delay="1000"/>
                                  </p:stCondLst>
                                  <p:childTnLst>
                                    <p:set>
                                      <p:cBhvr>
                                        <p:cTn id="60" dur="1" fill="hold">
                                          <p:stCondLst>
                                            <p:cond delay="0"/>
                                          </p:stCondLst>
                                        </p:cTn>
                                        <p:tgtEl>
                                          <p:spTgt spid="15370"/>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grpId="0" nodeType="afterEffect">
                                  <p:stCondLst>
                                    <p:cond delay="1000"/>
                                  </p:stCondLst>
                                  <p:childTnLst>
                                    <p:set>
                                      <p:cBhvr>
                                        <p:cTn id="63" dur="1" fill="hold">
                                          <p:stCondLst>
                                            <p:cond delay="0"/>
                                          </p:stCondLst>
                                        </p:cTn>
                                        <p:tgtEl>
                                          <p:spTgt spid="15371"/>
                                        </p:tgtEl>
                                        <p:attrNameLst>
                                          <p:attrName>style.visibility</p:attrName>
                                        </p:attrNameLst>
                                      </p:cBhvr>
                                      <p:to>
                                        <p:strVal val="visible"/>
                                      </p:to>
                                    </p:set>
                                  </p:childTnLst>
                                </p:cTn>
                              </p:par>
                            </p:childTnLst>
                          </p:cTn>
                        </p:par>
                        <p:par>
                          <p:cTn id="64" fill="hold">
                            <p:stCondLst>
                              <p:cond delay="3000"/>
                            </p:stCondLst>
                            <p:childTnLst>
                              <p:par>
                                <p:cTn id="65" presetID="1" presetClass="entr" presetSubtype="0" fill="hold" grpId="0" nodeType="afterEffect">
                                  <p:stCondLst>
                                    <p:cond delay="1000"/>
                                  </p:stCondLst>
                                  <p:childTnLst>
                                    <p:set>
                                      <p:cBhvr>
                                        <p:cTn id="66" dur="1" fill="hold">
                                          <p:stCondLst>
                                            <p:cond delay="0"/>
                                          </p:stCondLst>
                                        </p:cTn>
                                        <p:tgtEl>
                                          <p:spTgt spid="15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animBg="1"/>
      <p:bldP spid="15371" grpId="0"/>
      <p:bldP spid="15372" grpId="0" animBg="1"/>
      <p:bldP spid="15373" grpId="0" animBg="1"/>
      <p:bldP spid="15374" grpId="0" animBg="1"/>
      <p:bldP spid="15375" grpId="0"/>
      <p:bldP spid="15376" grpId="0"/>
      <p:bldP spid="15377" grpId="0"/>
      <p:bldP spid="15378" grpId="0"/>
      <p:bldP spid="15379" grpId="0"/>
      <p:bldP spid="15380" grpId="0"/>
      <p:bldP spid="15381" grpId="0"/>
      <p:bldP spid="15385" grpId="0"/>
      <p:bldP spid="15386" grpId="0"/>
      <p:bldP spid="15387" grpId="0"/>
      <p:bldP spid="15388"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479</TotalTime>
  <Words>972</Words>
  <Application>Microsoft Office PowerPoint</Application>
  <PresentationFormat>Affichage à l'écran (4:3)</PresentationFormat>
  <Paragraphs>177</Paragraphs>
  <Slides>28</Slides>
  <Notes>1</Notes>
  <HiddenSlides>0</HiddenSlides>
  <MMClips>0</MMClips>
  <ScaleCrop>false</ScaleCrop>
  <HeadingPairs>
    <vt:vector size="4" baseType="variant">
      <vt:variant>
        <vt:lpstr>Thème</vt:lpstr>
      </vt:variant>
      <vt:variant>
        <vt:i4>1</vt:i4>
      </vt:variant>
      <vt:variant>
        <vt:lpstr>Titres des diapositives</vt:lpstr>
      </vt:variant>
      <vt:variant>
        <vt:i4>28</vt:i4>
      </vt:variant>
    </vt:vector>
  </HeadingPairs>
  <TitlesOfParts>
    <vt:vector size="29" baseType="lpstr">
      <vt:lpstr>Thème Office</vt:lpstr>
      <vt:lpstr>Diapositive 1</vt:lpstr>
      <vt:lpstr>Diapositive 2</vt:lpstr>
      <vt:lpstr>    Le rôle des bénévoles évolue.  *  Nous avons toujours besoin de « vendeurs ».  *  Et nous avons de plus en plus besoin de « plaideurs ». L’Engagement est toujours ponctuel mais étalé sur l’année. *  Au fur et à mesure de cette présentation, nous vous dirons quels projets nous pouvons mener en fonction de la disponibilité des bénévoles.  </vt:lpstr>
      <vt:lpstr>Diapositive 4</vt:lpstr>
      <vt:lpstr>Un projet incontournable !</vt:lpstr>
      <vt:lpstr>Une cartographie repensée</vt:lpstr>
      <vt:lpstr>Diapositive 7</vt:lpstr>
      <vt:lpstr>Diapositive 8</vt:lpstr>
      <vt:lpstr>En quoi consiste la mobilisation des jeunes?</vt:lpstr>
      <vt:lpstr> * Nous avons progressé au niveau des étudiants. Une rencontre a eu lieu à  NEOMA le jeudi 22 janvier  * Des lycéens ont été actifs. Ils ont été présents lors de diverses manifestations  liées au 25 ans de la CIDE, ont organisé des expos (Lemonnier ou JB de La Salle) et proposé des événements: spectacle danse, gala patinage qui auront lieu prochainement.  * Les collégiens du club UNICEF de Saint Aubin les Elbeuf poursuivent leur travail. * Des opérations Frimousses ont été réalisées dans diverses écoles. </vt:lpstr>
      <vt:lpstr>LA COLLECTE Stands et manifestations</vt:lpstr>
      <vt:lpstr>Diapositive 12</vt:lpstr>
      <vt:lpstr>LES PLAIDOYERS</vt:lpstr>
      <vt:lpstr>Ta voix, tes droits…</vt:lpstr>
      <vt:lpstr>Diapositive 15</vt:lpstr>
      <vt:lpstr>Diapositive 16</vt:lpstr>
      <vt:lpstr>Diapositive 17</vt:lpstr>
      <vt:lpstr>3.Projet au Lycée Elisa Lemonnier</vt:lpstr>
      <vt:lpstr>4. Exposition en  partenariat avec la défenseure des Enfants </vt:lpstr>
      <vt:lpstr>5. Autres manifestations liées au 20 novembre</vt:lpstr>
      <vt:lpstr>DARNETAL </vt:lpstr>
      <vt:lpstr>6. Pourquoi n’y a-t-il pas eu de concert comme prévu?</vt:lpstr>
      <vt:lpstr>Participation aux événements nationaux Nuit de l’eau  </vt:lpstr>
      <vt:lpstr>Diapositive 24</vt:lpstr>
      <vt:lpstr>PARTENARIAT VILLE AMIE</vt:lpstr>
      <vt:lpstr> COMMUNICATION </vt:lpstr>
      <vt:lpstr>Diapositive 27</vt:lpstr>
      <vt:lpstr>Diapositive 28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Toshiba</dc:creator>
  <cp:lastModifiedBy>Toshiba</cp:lastModifiedBy>
  <cp:revision>53</cp:revision>
  <dcterms:created xsi:type="dcterms:W3CDTF">2015-03-25T13:03:34Z</dcterms:created>
  <dcterms:modified xsi:type="dcterms:W3CDTF">2015-04-28T17:24:45Z</dcterms:modified>
</cp:coreProperties>
</file>